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Helvetica Neue"/>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HelveticaNeue-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HelveticaNeue-italic.fntdata"/><Relationship Id="rId12" Type="http://schemas.openxmlformats.org/officeDocument/2006/relationships/slide" Target="slides/slide7.xml"/><Relationship Id="rId34" Type="http://schemas.openxmlformats.org/officeDocument/2006/relationships/font" Target="fonts/HelveticaNeue-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HelveticaNeue-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xialxyz/machine-learning-guided-mutagenesis-fd661babd38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iorxiv.org/content/10.1101/2020.11.27.401232v1.ful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iorxiv.org/lookup/doi/10.1101/2021.07.09.450648"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87-021-01146-5"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2405471222000382?via%3Dihub"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org/doi/10.1126/science.ade2574"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ddddd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64ed4e1a1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e64ed4e1a1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https://medium.com/@axialxyz/machine-learning-guided-mutagenesis-fd661babd38d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such an </a:t>
            </a:r>
            <a:r>
              <a:rPr lang="en"/>
              <a:t>exaggeration</a:t>
            </a:r>
            <a:r>
              <a:rPr lang="en"/>
              <a:t>. The training data is probably in one of the main peaks lol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imagine two types of models. Traditional models are supervised, benchmarked against DMS data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e64ed4e1a1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e64ed4e1a1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do this for any model that assigns a probability to a sequence, we saw that we could do this with pLMs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6ad44dd28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e6ad44dd28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https://www.biorxiv.org/content/10.1101/2020.11.27.401232v1.full</a:t>
            </a:r>
            <a:endParaRPr/>
          </a:p>
          <a:p>
            <a:pPr indent="0" lvl="0" marL="0" rtl="0" algn="l">
              <a:spcBef>
                <a:spcPts val="0"/>
              </a:spcBef>
              <a:spcAft>
                <a:spcPts val="0"/>
              </a:spcAft>
              <a:buNone/>
            </a:pPr>
            <a:r>
              <a:rPr lang="en"/>
              <a:t>pLMs are not the only ways to assign probabilities to sequences!</a:t>
            </a:r>
            <a:endParaRPr/>
          </a:p>
          <a:p>
            <a:pPr indent="0" lvl="0" marL="0" rtl="0" algn="l">
              <a:spcBef>
                <a:spcPts val="0"/>
              </a:spcBef>
              <a:spcAft>
                <a:spcPts val="0"/>
              </a:spcAft>
              <a:buNone/>
            </a:pPr>
            <a:r>
              <a:rPr lang="en"/>
              <a:t>These are both technically self-supervised models, but supervised/unsupervised in the sense of what sort of data they are trained on </a:t>
            </a:r>
            <a:endParaRPr/>
          </a:p>
          <a:p>
            <a:pPr indent="0" lvl="0" marL="0" rtl="0" algn="l">
              <a:spcBef>
                <a:spcPts val="0"/>
              </a:spcBef>
              <a:spcAft>
                <a:spcPts val="0"/>
              </a:spcAft>
              <a:buNone/>
            </a:pPr>
            <a:r>
              <a:rPr lang="en"/>
              <a:t>The supervised approach is much more </a:t>
            </a:r>
            <a:r>
              <a:rPr lang="en"/>
              <a:t>intuitive</a:t>
            </a:r>
            <a:r>
              <a:rPr lang="en"/>
              <a:t> </a:t>
            </a:r>
            <a:r>
              <a:rPr lang="en"/>
              <a:t>approach</a:t>
            </a:r>
            <a:r>
              <a:rPr lang="en"/>
              <a:t>. Why would you want to train on all of these sequences that don’t seemingly matter and don’t have any sort of function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64ed4e1a1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e64ed4e1a1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https://www.biorxiv.org/lookup/doi/10.1101/2021.07.09.450648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though there is no information about fitness during training, this difference in likelihood procedure has shown to correlate strongly across different notions of fitness</a:t>
            </a:r>
            <a:endParaRPr/>
          </a:p>
          <a:p>
            <a:pPr indent="0" lvl="0" marL="0" rtl="0" algn="l">
              <a:spcBef>
                <a:spcPts val="0"/>
              </a:spcBef>
              <a:spcAft>
                <a:spcPts val="0"/>
              </a:spcAft>
              <a:buNone/>
            </a:pPr>
            <a:r>
              <a:rPr lang="en"/>
              <a:t>Each column is a different DMS dataset where people have experimentally generated mutations (</a:t>
            </a:r>
            <a:r>
              <a:rPr lang="en"/>
              <a:t>generally</a:t>
            </a:r>
            <a:r>
              <a:rPr lang="en"/>
              <a:t> single) around a particular protein and experimentally measured fitness. </a:t>
            </a:r>
            <a:endParaRPr/>
          </a:p>
          <a:p>
            <a:pPr indent="0" lvl="0" marL="0" rtl="0" algn="l">
              <a:spcBef>
                <a:spcPts val="0"/>
              </a:spcBef>
              <a:spcAft>
                <a:spcPts val="0"/>
              </a:spcAft>
              <a:buNone/>
            </a:pPr>
            <a:r>
              <a:rPr lang="en"/>
              <a:t>This graph shows how ESM likelihoods are correlated with experimental fitness across a variety of different proteins</a:t>
            </a:r>
            <a:endParaRPr/>
          </a:p>
          <a:p>
            <a:pPr indent="0" lvl="0" marL="0" rtl="0" algn="l">
              <a:spcBef>
                <a:spcPts val="0"/>
              </a:spcBef>
              <a:spcAft>
                <a:spcPts val="0"/>
              </a:spcAft>
              <a:buNone/>
            </a:pPr>
            <a:r>
              <a:rPr lang="en"/>
              <a:t>Big takeaways is that the blue is close to the gray (a modeled trained on a particular protein family). DeepSequence is a Potts model trained on an MSA </a:t>
            </a:r>
            <a:endParaRPr/>
          </a:p>
          <a:p>
            <a:pPr indent="0" lvl="0" marL="0" rtl="0" algn="l">
              <a:spcBef>
                <a:spcPts val="0"/>
              </a:spcBef>
              <a:spcAft>
                <a:spcPts val="0"/>
              </a:spcAft>
              <a:buNone/>
            </a:pPr>
            <a:r>
              <a:rPr lang="en"/>
              <a:t>Ensembled ESM, different ESM model than Listgarten, different fine-tuning strategy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e64ed4e1a1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e64ed4e1a1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u="sng">
                <a:solidFill>
                  <a:schemeClr val="hlink"/>
                </a:solidFill>
                <a:hlinkClick r:id="rId2"/>
              </a:rPr>
              <a:t>https://www.nature.com/articles/s41587-021-01146-5</a:t>
            </a:r>
            <a:endParaRPr/>
          </a:p>
          <a:p>
            <a:pPr indent="-298450" lvl="0" marL="457200" rtl="0" algn="l">
              <a:spcBef>
                <a:spcPts val="0"/>
              </a:spcBef>
              <a:spcAft>
                <a:spcPts val="0"/>
              </a:spcAft>
              <a:buSzPts val="1100"/>
              <a:buChar char="-"/>
            </a:pPr>
            <a:r>
              <a:rPr lang="en"/>
              <a:t>What is ‘fitness’ for pLMs. By training over all unlabeled protein sequences, it cannot learn any sort of activity. It is probably just learning protein stability </a:t>
            </a:r>
            <a:endParaRPr/>
          </a:p>
          <a:p>
            <a:pPr indent="-298450" lvl="0" marL="457200" rtl="0" algn="l">
              <a:spcBef>
                <a:spcPts val="0"/>
              </a:spcBef>
              <a:spcAft>
                <a:spcPts val="0"/>
              </a:spcAft>
              <a:buSzPts val="1100"/>
              <a:buChar char="-"/>
            </a:pPr>
            <a:r>
              <a:rPr lang="en"/>
              <a:t>What is ‘focused’ training data? DMS measurements on single and double mutants </a:t>
            </a:r>
            <a:endParaRPr/>
          </a:p>
          <a:p>
            <a:pPr indent="-298450" lvl="0" marL="457200" rtl="0" algn="l">
              <a:spcBef>
                <a:spcPts val="0"/>
              </a:spcBef>
              <a:spcAft>
                <a:spcPts val="0"/>
              </a:spcAft>
              <a:buSzPts val="1100"/>
              <a:buChar char="-"/>
            </a:pPr>
            <a:r>
              <a:rPr lang="en"/>
              <a:t>Epistasis is not here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e6ad44dd2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e6ad44dd2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u="sng">
                <a:solidFill>
                  <a:schemeClr val="hlink"/>
                </a:solidFill>
                <a:hlinkClick r:id="rId2"/>
              </a:rPr>
              <a:t>https://www.sciencedirect.com/science/article/pii/S2405471222000382?via%3Dihub</a:t>
            </a:r>
            <a:endParaRPr/>
          </a:p>
          <a:p>
            <a:pPr indent="-298450" lvl="0" marL="457200" rtl="0" algn="l">
              <a:spcBef>
                <a:spcPts val="0"/>
              </a:spcBef>
              <a:spcAft>
                <a:spcPts val="0"/>
              </a:spcAft>
              <a:buSzPts val="1100"/>
              <a:buChar char="-"/>
            </a:pPr>
            <a:r>
              <a:rPr lang="en"/>
              <a:t>For influenza for instance, it’s hard to follow a single virus evolving over time. Most of the time, what happens is that sequences of the virus is sampled from the population. Effectively snapshots </a:t>
            </a:r>
            <a:endParaRPr/>
          </a:p>
          <a:p>
            <a:pPr indent="-298450" lvl="0" marL="457200" rtl="0" algn="l">
              <a:spcBef>
                <a:spcPts val="0"/>
              </a:spcBef>
              <a:spcAft>
                <a:spcPts val="0"/>
              </a:spcAft>
              <a:buSzPts val="1100"/>
              <a:buChar char="-"/>
            </a:pPr>
            <a:r>
              <a:rPr lang="en"/>
              <a:t>Dynamics → Which </a:t>
            </a:r>
            <a:r>
              <a:rPr lang="en"/>
              <a:t>mutations</a:t>
            </a:r>
            <a:r>
              <a:rPr lang="en"/>
              <a:t> were picked up at which times  </a:t>
            </a:r>
            <a:endParaRPr/>
          </a:p>
          <a:p>
            <a:pPr indent="-298450" lvl="0" marL="457200" rtl="0" algn="l">
              <a:spcBef>
                <a:spcPts val="0"/>
              </a:spcBef>
              <a:spcAft>
                <a:spcPts val="0"/>
              </a:spcAft>
              <a:buSzPts val="1100"/>
              <a:buChar char="-"/>
            </a:pPr>
            <a:r>
              <a:rPr lang="en"/>
              <a:t>A model trained on (most) protein sequences should learn evolutionary trends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64ed4e1a1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e64ed4e1a1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Build a graph where each node is connected to 50 NN</a:t>
            </a:r>
            <a:endParaRPr/>
          </a:p>
          <a:p>
            <a:pPr indent="-298450" lvl="0" marL="457200" rtl="0" algn="l">
              <a:spcBef>
                <a:spcPts val="0"/>
              </a:spcBef>
              <a:spcAft>
                <a:spcPts val="0"/>
              </a:spcAft>
              <a:buSzPts val="1100"/>
              <a:buChar char="-"/>
            </a:pPr>
            <a:r>
              <a:rPr lang="en"/>
              <a:t>N_neighbors = 50</a:t>
            </a:r>
            <a:endParaRPr/>
          </a:p>
          <a:p>
            <a:pPr indent="-298450" lvl="0" marL="457200" rtl="0" algn="l">
              <a:spcBef>
                <a:spcPts val="0"/>
              </a:spcBef>
              <a:spcAft>
                <a:spcPts val="0"/>
              </a:spcAft>
              <a:buSzPts val="1100"/>
              <a:buChar char="-"/>
            </a:pPr>
            <a:r>
              <a:rPr lang="en"/>
              <a:t>Difference in sequence likelihood can be seen as a transition probability </a:t>
            </a:r>
            <a:endParaRPr/>
          </a:p>
          <a:p>
            <a:pPr indent="-298450" lvl="0" marL="457200" rtl="0" algn="l">
              <a:spcBef>
                <a:spcPts val="0"/>
              </a:spcBef>
              <a:spcAft>
                <a:spcPts val="0"/>
              </a:spcAft>
              <a:buSzPts val="1100"/>
              <a:buChar char="-"/>
            </a:pPr>
            <a:r>
              <a:rPr lang="en"/>
              <a:t>Can build </a:t>
            </a:r>
            <a:r>
              <a:rPr lang="en"/>
              <a:t>pseudo</a:t>
            </a:r>
            <a:r>
              <a:rPr lang="en"/>
              <a:t> evo-velocity vector fields</a:t>
            </a:r>
            <a:endParaRPr/>
          </a:p>
          <a:p>
            <a:pPr indent="-298450" lvl="0" marL="457200" rtl="0" algn="l">
              <a:spcBef>
                <a:spcPts val="0"/>
              </a:spcBef>
              <a:spcAft>
                <a:spcPts val="0"/>
              </a:spcAft>
              <a:buSzPts val="1100"/>
              <a:buChar char="-"/>
            </a:pPr>
            <a:r>
              <a:rPr lang="en"/>
              <a:t>Build a transition matrix and can simulate dynamics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e6ad44dd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e6ad44dd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nucleoprotein (NP) of influenza A virus</a:t>
            </a:r>
            <a:endParaRPr/>
          </a:p>
          <a:p>
            <a:pPr indent="-298450" lvl="0" marL="457200" rtl="0" algn="l">
              <a:spcBef>
                <a:spcPts val="0"/>
              </a:spcBef>
              <a:spcAft>
                <a:spcPts val="0"/>
              </a:spcAft>
              <a:buSzPts val="1100"/>
              <a:buChar char="-"/>
            </a:pPr>
            <a:r>
              <a:rPr lang="en"/>
              <a:t>Sample ~3K NP sequences from influenza A sampled from human hosts </a:t>
            </a:r>
            <a:endParaRPr/>
          </a:p>
          <a:p>
            <a:pPr indent="-298450" lvl="0" marL="457200" rtl="0" algn="l">
              <a:spcBef>
                <a:spcPts val="0"/>
              </a:spcBef>
              <a:spcAft>
                <a:spcPts val="0"/>
              </a:spcAft>
              <a:buSzPts val="1100"/>
              <a:buChar char="-"/>
            </a:pPr>
            <a:r>
              <a:rPr lang="en"/>
              <a:t>Roots correspond to “main species cross over events”, showing that the reverse diffusion process was able to correctly identify evolutionary roots. Different sections are different strains</a:t>
            </a:r>
            <a:endParaRPr/>
          </a:p>
          <a:p>
            <a:pPr indent="-298450" lvl="0" marL="457200" rtl="0" algn="l">
              <a:spcBef>
                <a:spcPts val="0"/>
              </a:spcBef>
              <a:spcAft>
                <a:spcPts val="0"/>
              </a:spcAft>
              <a:buSzPts val="1100"/>
              <a:buChar char="-"/>
            </a:pPr>
            <a:r>
              <a:rPr lang="en"/>
              <a:t>Psuedo time is roughly correlated with actual sampling time</a:t>
            </a:r>
            <a:endParaRPr/>
          </a:p>
          <a:p>
            <a:pPr indent="-298450" lvl="0" marL="457200" rtl="0" algn="l">
              <a:spcBef>
                <a:spcPts val="0"/>
              </a:spcBef>
              <a:spcAft>
                <a:spcPts val="0"/>
              </a:spcAft>
              <a:buSzPts val="1100"/>
              <a:buChar char="-"/>
            </a:pPr>
            <a:r>
              <a:rPr b="1" lang="en"/>
              <a:t>Model has no data about the sampling time or roots</a:t>
            </a:r>
            <a:endParaRPr b="1"/>
          </a:p>
          <a:p>
            <a:pPr indent="-298450" lvl="0" marL="457200" rtl="0" algn="l">
              <a:spcBef>
                <a:spcPts val="0"/>
              </a:spcBef>
              <a:spcAft>
                <a:spcPts val="0"/>
              </a:spcAft>
              <a:buSzPts val="1100"/>
              <a:buChar char="-"/>
            </a:pPr>
            <a:r>
              <a:rPr lang="en"/>
              <a:t>Some actual takeaways/new insights from this model</a:t>
            </a:r>
            <a:endParaRPr/>
          </a:p>
          <a:p>
            <a:pPr indent="-298450" lvl="1" marL="914400" rtl="0" algn="l">
              <a:spcBef>
                <a:spcPts val="0"/>
              </a:spcBef>
              <a:spcAft>
                <a:spcPts val="0"/>
              </a:spcAft>
              <a:buSzPts val="1100"/>
              <a:buChar char="-"/>
            </a:pPr>
            <a:r>
              <a:rPr lang="en"/>
              <a:t>If you build a phylogenetic tree, it suggestions that H5/H7 stemmed off of H1N1</a:t>
            </a:r>
            <a:endParaRPr/>
          </a:p>
          <a:p>
            <a:pPr indent="-298450" lvl="1" marL="914400" rtl="0" algn="l">
              <a:spcBef>
                <a:spcPts val="0"/>
              </a:spcBef>
              <a:spcAft>
                <a:spcPts val="0"/>
              </a:spcAft>
              <a:buSzPts val="1100"/>
              <a:buChar char="-"/>
            </a:pPr>
            <a:r>
              <a:rPr lang="en"/>
              <a:t>Evo-velocity </a:t>
            </a:r>
            <a:r>
              <a:rPr lang="en"/>
              <a:t>suggests that they are independent events, which apparently matches experimental evidence </a:t>
            </a:r>
            <a:endParaRPr/>
          </a:p>
          <a:p>
            <a:pPr indent="-298450" lvl="1" marL="914400" rtl="0" algn="l">
              <a:spcBef>
                <a:spcPts val="0"/>
              </a:spcBef>
              <a:spcAft>
                <a:spcPts val="0"/>
              </a:spcAft>
              <a:buSzPts val="1100"/>
              <a:buChar char="-"/>
            </a:pPr>
            <a:r>
              <a:rPr lang="en"/>
              <a:t>H5/H7 and H1N1 have similar sequences due to convergent evolution </a:t>
            </a:r>
            <a:endParaRPr/>
          </a:p>
          <a:p>
            <a:pPr indent="-298450" lvl="1" marL="914400" rtl="0" algn="l">
              <a:spcBef>
                <a:spcPts val="0"/>
              </a:spcBef>
              <a:spcAft>
                <a:spcPts val="0"/>
              </a:spcAft>
              <a:buSzPts val="1100"/>
              <a:buChar char="-"/>
            </a:pPr>
            <a:r>
              <a:rPr lang="en"/>
              <a:t>The top 5 mutations associated with the largest change in sequence likelihood involve a Met going to a hydrophobic/polar uncharged residue, indicating a mechanism for T-cell escape</a:t>
            </a:r>
            <a:endParaRPr/>
          </a:p>
          <a:p>
            <a:pPr indent="-298450" lvl="1" marL="914400" rtl="0" algn="l">
              <a:spcBef>
                <a:spcPts val="0"/>
              </a:spcBef>
              <a:spcAft>
                <a:spcPts val="0"/>
              </a:spcAft>
              <a:buSzPts val="1100"/>
              <a:buChar char="-"/>
            </a:pPr>
            <a:r>
              <a:rPr lang="en"/>
              <a:t>Could use this to model and predict viral evolution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e6ad44dd2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e6ad44dd2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728591519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728591519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e64ed4e1a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e64ed4e1a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Protein sequences are made of amino acids, or words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de0b258d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de0b258d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72859151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72859151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-SAP is SASA, but it takes into account the hydrophobicity of the residue. If we want to find hydrophobic patches, we need this! Higher is more hydrophobic </a:t>
            </a:r>
            <a:endParaRPr/>
          </a:p>
          <a:p>
            <a:pPr indent="0" lvl="0" marL="0" rtl="0" algn="l">
              <a:spcBef>
                <a:spcPts val="0"/>
              </a:spcBef>
              <a:spcAft>
                <a:spcPts val="0"/>
              </a:spcAft>
              <a:buNone/>
            </a:pPr>
            <a:r>
              <a:rPr lang="en"/>
              <a:t>- Isoforms are proteins that have came from alternative splicing events  where domains have been excised  out(?).  Have thought to be nonfunctional/not structured due to measures of stuff like hydrophobicity (?). Full </a:t>
            </a:r>
            <a:r>
              <a:rPr lang="en"/>
              <a:t>length</a:t>
            </a:r>
            <a:r>
              <a:rPr lang="en"/>
              <a:t> protein is in transparent grey </a:t>
            </a:r>
            <a:endParaRPr/>
          </a:p>
          <a:p>
            <a:pPr indent="0" lvl="0" marL="0" rtl="0" algn="l">
              <a:spcBef>
                <a:spcPts val="0"/>
              </a:spcBef>
              <a:spcAft>
                <a:spcPts val="0"/>
              </a:spcAft>
              <a:buNone/>
            </a:pPr>
            <a:r>
              <a:rPr lang="en"/>
              <a:t>- I think the procedure is to throw the isoform sequence into alphafold, but align to full length structure </a:t>
            </a:r>
            <a:endParaRPr/>
          </a:p>
          <a:p>
            <a:pPr indent="0" lvl="0" marL="0" rtl="0" algn="l">
              <a:spcBef>
                <a:spcPts val="0"/>
              </a:spcBef>
              <a:spcAft>
                <a:spcPts val="0"/>
              </a:spcAft>
              <a:buNone/>
            </a:pPr>
            <a:r>
              <a:rPr lang="en"/>
              <a:t>- Tend to be problematic for protein structure prediction, very similar sequence but can have different structures in different contexts. If these models learned physics, then they would predict alternative structures or not folded </a:t>
            </a:r>
            <a:endParaRPr/>
          </a:p>
          <a:p>
            <a:pPr indent="0" lvl="0" marL="0" rtl="0" algn="l">
              <a:spcBef>
                <a:spcPts val="0"/>
              </a:spcBef>
              <a:spcAft>
                <a:spcPts val="0"/>
              </a:spcAft>
              <a:buNone/>
            </a:pPr>
            <a:r>
              <a:rPr lang="en"/>
              <a:t>- pLDDT is high so it is confident in what it is doing</a:t>
            </a:r>
            <a:endParaRPr/>
          </a:p>
          <a:p>
            <a:pPr indent="0" lvl="0" marL="0" rtl="0" algn="l">
              <a:spcBef>
                <a:spcPts val="0"/>
              </a:spcBef>
              <a:spcAft>
                <a:spcPts val="0"/>
              </a:spcAft>
              <a:buNone/>
            </a:pPr>
            <a:r>
              <a:rPr lang="en"/>
              <a:t>- There are large patches of high (red) SAP, which would indicate exposed hydrophobic residues which is unlikely biophysically. ESM also just predicts the full length structure (low RMSD to full length) and not something else.</a:t>
            </a:r>
            <a:r>
              <a:rPr b="1" lang="en"/>
              <a:t> We do not have experimental evidence of the in vitro structure of just the isoforms </a:t>
            </a:r>
            <a:endParaRPr b="1"/>
          </a:p>
          <a:p>
            <a:pPr indent="0" lvl="0" marL="0" rtl="0" algn="l">
              <a:spcBef>
                <a:spcPts val="0"/>
              </a:spcBef>
              <a:spcAft>
                <a:spcPts val="0"/>
              </a:spcAft>
              <a:buNone/>
            </a:pPr>
            <a:r>
              <a:rPr lang="en"/>
              <a:t>- ESM does not have an model of protein folding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https://www.pnas.org/doi/10.1073/pnas.0904191106</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728591519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728591519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People can identify contacts from pairwise couplings </a:t>
            </a:r>
            <a:endParaRPr/>
          </a:p>
          <a:p>
            <a:pPr indent="-298450" lvl="0" marL="457200" rtl="0" algn="l">
              <a:spcBef>
                <a:spcPts val="0"/>
              </a:spcBef>
              <a:spcAft>
                <a:spcPts val="0"/>
              </a:spcAft>
              <a:buSzPts val="1100"/>
              <a:buChar char="-"/>
            </a:pPr>
            <a:r>
              <a:rPr lang="en"/>
              <a:t>Here we can calculate contact maps WITHOUT the supervised folding head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e64ed4e1a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e64ed4e1a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728591519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728591519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can ask mask most of protein, except for a particular segment and then </a:t>
            </a:r>
            <a:r>
              <a:rPr lang="en"/>
              <a:t>calculate</a:t>
            </a:r>
            <a:r>
              <a:rPr lang="en"/>
              <a:t> contact maps</a:t>
            </a:r>
            <a:endParaRPr/>
          </a:p>
          <a:p>
            <a:pPr indent="-298450" lvl="1" marL="914400" rtl="0" algn="l">
              <a:spcBef>
                <a:spcPts val="0"/>
              </a:spcBef>
              <a:spcAft>
                <a:spcPts val="0"/>
              </a:spcAft>
              <a:buSzPts val="1100"/>
              <a:buChar char="-"/>
            </a:pPr>
            <a:r>
              <a:rPr lang="en"/>
              <a:t>The way I see things. Get logits for each mutation and compare logits of those sequences to logit of original masked sequence </a:t>
            </a:r>
            <a:endParaRPr/>
          </a:p>
          <a:p>
            <a:pPr indent="-298450" lvl="0" marL="457200" rtl="0" algn="l">
              <a:spcBef>
                <a:spcPts val="0"/>
              </a:spcBef>
              <a:spcAft>
                <a:spcPts val="0"/>
              </a:spcAft>
              <a:buSzPts val="1100"/>
              <a:buChar char="-"/>
            </a:pPr>
            <a:r>
              <a:rPr lang="en"/>
              <a:t>Unmask segments in a particular way</a:t>
            </a:r>
            <a:endParaRPr/>
          </a:p>
          <a:p>
            <a:pPr indent="-298450" lvl="0" marL="457200" rtl="0" algn="l">
              <a:spcBef>
                <a:spcPts val="0"/>
              </a:spcBef>
              <a:spcAft>
                <a:spcPts val="0"/>
              </a:spcAft>
              <a:buSzPts val="1100"/>
              <a:buChar char="-"/>
            </a:pPr>
            <a:r>
              <a:rPr lang="en"/>
              <a:t>Random, with flanking regions, or random and ignore the closest 30 aa</a:t>
            </a:r>
            <a:endParaRPr/>
          </a:p>
          <a:p>
            <a:pPr indent="-298450" lvl="0" marL="457200" rtl="0" algn="l">
              <a:spcBef>
                <a:spcPts val="0"/>
              </a:spcBef>
              <a:spcAft>
                <a:spcPts val="0"/>
              </a:spcAft>
              <a:buSzPts val="1100"/>
              <a:buChar char="-"/>
            </a:pPr>
            <a:r>
              <a:rPr lang="en"/>
              <a:t>C is recovery of a single segment, step like behavior at 20 residues </a:t>
            </a:r>
            <a:endParaRPr/>
          </a:p>
          <a:p>
            <a:pPr indent="-298450" lvl="0" marL="457200" rtl="0" algn="l">
              <a:spcBef>
                <a:spcPts val="0"/>
              </a:spcBef>
              <a:spcAft>
                <a:spcPts val="0"/>
              </a:spcAft>
              <a:buSzPts val="1100"/>
              <a:buChar char="-"/>
            </a:pPr>
            <a:r>
              <a:rPr lang="en"/>
              <a:t>Recovery is </a:t>
            </a:r>
            <a:endParaRPr/>
          </a:p>
          <a:p>
            <a:pPr indent="-298450" lvl="0" marL="457200" rtl="0" algn="l">
              <a:spcBef>
                <a:spcPts val="0"/>
              </a:spcBef>
              <a:spcAft>
                <a:spcPts val="0"/>
              </a:spcAft>
              <a:buSzPts val="1100"/>
              <a:buChar char="-"/>
            </a:pPr>
            <a:r>
              <a:rPr lang="en"/>
              <a:t>Step-like </a:t>
            </a:r>
            <a:endParaRPr/>
          </a:p>
          <a:p>
            <a:pPr indent="-298450" lvl="0" marL="457200" rtl="0" algn="l">
              <a:spcBef>
                <a:spcPts val="0"/>
              </a:spcBef>
              <a:spcAft>
                <a:spcPts val="0"/>
              </a:spcAft>
              <a:buSzPts val="1100"/>
              <a:buChar char="-"/>
            </a:pPr>
            <a:r>
              <a:rPr lang="en"/>
              <a:t>Removing flanking sequences recovers contacts the best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de0b258d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de0b258d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728591519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728591519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Solid line CARP, dashed line ESM</a:t>
            </a:r>
            <a:endParaRPr/>
          </a:p>
          <a:p>
            <a:pPr indent="-298450" lvl="0" marL="457200" rtl="0" algn="l">
              <a:spcBef>
                <a:spcPts val="0"/>
              </a:spcBef>
              <a:spcAft>
                <a:spcPts val="0"/>
              </a:spcAft>
              <a:buSzPts val="1100"/>
              <a:buChar char="-"/>
            </a:pPr>
            <a:r>
              <a:rPr lang="en"/>
              <a:t>Colors are model sizes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728591519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728591519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One hot is one hot</a:t>
            </a:r>
            <a:endParaRPr/>
          </a:p>
          <a:p>
            <a:pPr indent="-298450" lvl="0" marL="457200" rtl="0" algn="l">
              <a:spcBef>
                <a:spcPts val="0"/>
              </a:spcBef>
              <a:spcAft>
                <a:spcPts val="0"/>
              </a:spcAft>
              <a:buSzPts val="1100"/>
              <a:buChar char="-"/>
            </a:pPr>
            <a:r>
              <a:rPr lang="en"/>
              <a:t>Random init is pLM with random weights</a:t>
            </a:r>
            <a:endParaRPr/>
          </a:p>
          <a:p>
            <a:pPr indent="-298450" lvl="0" marL="457200" rtl="0" algn="l">
              <a:spcBef>
                <a:spcPts val="0"/>
              </a:spcBef>
              <a:spcAft>
                <a:spcPts val="0"/>
              </a:spcAft>
              <a:buSzPts val="1100"/>
              <a:buChar char="-"/>
            </a:pPr>
            <a:r>
              <a:rPr lang="en"/>
              <a:t>Stat transfer is random weights with the same distribution as trained models </a:t>
            </a:r>
            <a:endParaRPr/>
          </a:p>
          <a:p>
            <a:pPr indent="-298450" lvl="0" marL="457200" rtl="0" algn="l">
              <a:spcBef>
                <a:spcPts val="0"/>
              </a:spcBef>
              <a:spcAft>
                <a:spcPts val="0"/>
              </a:spcAft>
              <a:buSzPts val="1100"/>
              <a:buChar char="-"/>
            </a:pPr>
            <a:r>
              <a:rPr lang="en"/>
              <a:t>Low vs high → Train on low fitness, predict on high</a:t>
            </a:r>
            <a:endParaRPr/>
          </a:p>
          <a:p>
            <a:pPr indent="-298450" lvl="0" marL="457200" rtl="0" algn="l">
              <a:spcBef>
                <a:spcPts val="0"/>
              </a:spcBef>
              <a:spcAft>
                <a:spcPts val="0"/>
              </a:spcAft>
              <a:buSzPts val="1100"/>
              <a:buChar char="-"/>
            </a:pPr>
            <a:r>
              <a:rPr lang="en"/>
              <a:t>Two vs many → Trained on single + double mutants, predict on more</a:t>
            </a:r>
            <a:endParaRPr/>
          </a:p>
          <a:p>
            <a:pPr indent="-298450" lvl="0" marL="457200" rtl="0" algn="l">
              <a:spcBef>
                <a:spcPts val="0"/>
              </a:spcBef>
              <a:spcAft>
                <a:spcPts val="0"/>
              </a:spcAft>
              <a:buSzPts val="1100"/>
              <a:buChar char="-"/>
            </a:pPr>
            <a:r>
              <a:rPr lang="en"/>
              <a:t>One vs many → Trained on single, predict on more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de0b258d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de0b258d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Meta’s protein language model </a:t>
            </a:r>
            <a:endParaRPr/>
          </a:p>
          <a:p>
            <a:pPr indent="-298450" lvl="0" marL="457200" rtl="0" algn="l">
              <a:spcBef>
                <a:spcPts val="0"/>
              </a:spcBef>
              <a:spcAft>
                <a:spcPts val="0"/>
              </a:spcAft>
              <a:buSzPts val="1100"/>
              <a:buChar char="-"/>
            </a:pPr>
            <a:r>
              <a:rPr lang="en"/>
              <a:t>It takes in a protein sequence and outputs the probability distribution of amino acids for a given position</a:t>
            </a:r>
            <a:endParaRPr/>
          </a:p>
          <a:p>
            <a:pPr indent="-298450" lvl="0" marL="457200" rtl="0" algn="l">
              <a:spcBef>
                <a:spcPts val="0"/>
              </a:spcBef>
              <a:spcAft>
                <a:spcPts val="0"/>
              </a:spcAft>
              <a:buSzPts val="1100"/>
              <a:buChar char="-"/>
            </a:pPr>
            <a:r>
              <a:rPr lang="en"/>
              <a:t>Purely sequence, no information about structure or function or evolutionary history</a:t>
            </a:r>
            <a:endParaRPr/>
          </a:p>
          <a:p>
            <a:pPr indent="-298450" lvl="0" marL="457200" rtl="0" algn="l">
              <a:spcBef>
                <a:spcPts val="0"/>
              </a:spcBef>
              <a:spcAft>
                <a:spcPts val="0"/>
              </a:spcAft>
              <a:buSzPts val="1100"/>
              <a:buChar char="-"/>
            </a:pPr>
            <a:r>
              <a:rPr lang="en"/>
              <a:t>Is trained on UniRep, so representative sequences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6ad44dd2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6ad44dd2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During training, one of the positions is covered by a special ‘mask’ token </a:t>
            </a:r>
            <a:endParaRPr>
              <a:solidFill>
                <a:schemeClr val="dk1"/>
              </a:solidFill>
            </a:endParaRPr>
          </a:p>
          <a:p>
            <a:pPr indent="0" lvl="0" marL="0" rtl="0" algn="l">
              <a:spcBef>
                <a:spcPts val="0"/>
              </a:spcBef>
              <a:spcAft>
                <a:spcPts val="0"/>
              </a:spcAft>
              <a:buNone/>
            </a:pPr>
            <a:r>
              <a:rPr lang="en">
                <a:solidFill>
                  <a:schemeClr val="dk1"/>
                </a:solidFill>
              </a:rPr>
              <a:t>Simply just a reconstruction task, no notion of protein family or fitness labels or structure. Self-supervised</a:t>
            </a:r>
            <a:endParaRPr>
              <a:solidFill>
                <a:schemeClr val="dk1"/>
              </a:solidFill>
            </a:endParaRPr>
          </a:p>
          <a:p>
            <a:pPr indent="0" lvl="0" marL="0" rtl="0" algn="l">
              <a:spcBef>
                <a:spcPts val="0"/>
              </a:spcBef>
              <a:spcAft>
                <a:spcPts val="0"/>
              </a:spcAft>
              <a:buNone/>
            </a:pPr>
            <a:r>
              <a:rPr lang="en">
                <a:solidFill>
                  <a:schemeClr val="dk1"/>
                </a:solidFill>
              </a:rPr>
              <a:t>Training over natural protein sequences helps to build evolutionary information into the model itself.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64ed4e1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64ed4e1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Mentioned</a:t>
            </a:r>
            <a:r>
              <a:rPr lang="en"/>
              <a:t> that the embeddings are useful</a:t>
            </a:r>
            <a:endParaRPr/>
          </a:p>
          <a:p>
            <a:pPr indent="0" lvl="0" marL="0" rtl="0" algn="l">
              <a:spcBef>
                <a:spcPts val="0"/>
              </a:spcBef>
              <a:spcAft>
                <a:spcPts val="0"/>
              </a:spcAft>
              <a:buNone/>
            </a:pPr>
            <a:r>
              <a:rPr lang="en"/>
              <a:t>If you wanted to get the likelihood of a sequence, you would just pick numbers from this matrix</a:t>
            </a:r>
            <a:endParaRPr/>
          </a:p>
          <a:p>
            <a:pPr indent="0" lvl="0" marL="0" rtl="0" algn="l">
              <a:spcBef>
                <a:spcPts val="0"/>
              </a:spcBef>
              <a:spcAft>
                <a:spcPts val="0"/>
              </a:spcAft>
              <a:buNone/>
            </a:pPr>
            <a:r>
              <a:rPr lang="en"/>
              <a:t>Go back to talk about the loss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64ed4e1a1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e64ed4e1a1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itself is not that useful, but the outputs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e64ed4e1a1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e64ed4e1a1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rPr lang="en" u="sng">
                <a:solidFill>
                  <a:schemeClr val="hlink"/>
                </a:solidFill>
                <a:hlinkClick r:id="rId2"/>
              </a:rPr>
              <a:t>https://www.science.org/doi/10.1126/science.ade2574</a:t>
            </a:r>
            <a:endParaRPr/>
          </a:p>
          <a:p>
            <a:pPr indent="0" lvl="0" marL="457200" rtl="0" algn="l">
              <a:spcBef>
                <a:spcPts val="0"/>
              </a:spcBef>
              <a:spcAft>
                <a:spcPts val="0"/>
              </a:spcAft>
              <a:buNone/>
            </a:pPr>
            <a:r>
              <a:rPr lang="en"/>
              <a:t>In af2, you would input a sequence, it would generate an MSA + pair rep and that would go through a series of folding trunks and structure modules </a:t>
            </a:r>
            <a:endParaRPr/>
          </a:p>
          <a:p>
            <a:pPr indent="0" lvl="0" marL="457200" rtl="0" algn="l">
              <a:spcBef>
                <a:spcPts val="0"/>
              </a:spcBef>
              <a:spcAft>
                <a:spcPts val="0"/>
              </a:spcAft>
              <a:buNone/>
            </a:pPr>
            <a:r>
              <a:rPr lang="en"/>
              <a:t>In ESM, you input a sequence, it would output smth called an ‘sequence representation’ that along with the pair </a:t>
            </a:r>
            <a:r>
              <a:rPr lang="en"/>
              <a:t>representation</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e64ed4e1a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e64ed4e1a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Pairwise representation is the same as AF2</a:t>
            </a:r>
            <a:endParaRPr/>
          </a:p>
          <a:p>
            <a:pPr indent="0" lvl="0" marL="0" rtl="0" algn="l">
              <a:lnSpc>
                <a:spcPct val="115000"/>
              </a:lnSpc>
              <a:spcBef>
                <a:spcPts val="1200"/>
              </a:spcBef>
              <a:spcAft>
                <a:spcPts val="0"/>
              </a:spcAft>
              <a:buNone/>
            </a:pPr>
            <a:r>
              <a:rPr lang="en"/>
              <a:t>MSA representation is replaced with parameterized sum of ESM embeddings  to generate a one dimensional sequence representation</a:t>
            </a:r>
            <a:endParaRPr/>
          </a:p>
          <a:p>
            <a:pPr indent="0" lvl="0" marL="0" rtl="0" algn="l">
              <a:lnSpc>
                <a:spcPct val="115000"/>
              </a:lnSpc>
              <a:spcBef>
                <a:spcPts val="1200"/>
              </a:spcBef>
              <a:spcAft>
                <a:spcPts val="0"/>
              </a:spcAft>
              <a:buClr>
                <a:schemeClr val="dk1"/>
              </a:buClr>
              <a:buSzPts val="1100"/>
              <a:buFont typeface="Arial"/>
              <a:buNone/>
            </a:pPr>
            <a:r>
              <a:rPr lang="en"/>
              <a:t>In AF2, the MSA is two dimensional, so there is both row wise and column wise self attention. Since the sequence rep is one dimensional, we only need self attention. The rest is the same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64ed4e1a1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e64ed4e1a1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No real reason tbh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two main niche cases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Orphan proteins do exist </a:t>
            </a:r>
            <a:endParaRPr>
              <a:solidFill>
                <a:schemeClr val="dk1"/>
              </a:solidFill>
            </a:endParaRPr>
          </a:p>
          <a:p>
            <a:pPr indent="-298450" lvl="0" marL="457200" rtl="0" algn="l">
              <a:spcBef>
                <a:spcPts val="0"/>
              </a:spcBef>
              <a:spcAft>
                <a:spcPts val="0"/>
              </a:spcAft>
              <a:buSzPts val="1100"/>
              <a:buChar char="-"/>
            </a:pPr>
            <a:r>
              <a:rPr lang="en"/>
              <a:t>Most of the speedup for ESMFold is dependent on default AF2 MSA generation. Many different implements of alphafold make this much faster (i.e. CollabFold) at the cost of decreased MSA sensitivity. </a:t>
            </a:r>
            <a:endParaRPr/>
          </a:p>
          <a:p>
            <a:pPr indent="-298450" lvl="0" marL="457200" rtl="0" algn="l">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Helvetica Neue"/>
              <a:buChar char="●"/>
              <a:defRPr sz="1800">
                <a:solidFill>
                  <a:schemeClr val="dk2"/>
                </a:solidFill>
                <a:latin typeface="Helvetica Neue"/>
                <a:ea typeface="Helvetica Neue"/>
                <a:cs typeface="Helvetica Neue"/>
                <a:sym typeface="Helvetica Neue"/>
              </a:defRPr>
            </a:lvl1pPr>
            <a:lvl2pPr indent="-317500" lvl="1" marL="9144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2pPr>
            <a:lvl3pPr indent="-317500" lvl="2" marL="13716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3pPr>
            <a:lvl4pPr indent="-317500" lvl="3" marL="18288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4pPr>
            <a:lvl5pPr indent="-317500" lvl="4" marL="22860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indent="-317500" lvl="5" marL="27432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indent="-317500" lvl="6" marL="32004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indent="-317500" lvl="7" marL="36576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indent="-317500" lvl="8" marL="4114800">
              <a:lnSpc>
                <a:spcPct val="115000"/>
              </a:lnSpc>
              <a:spcBef>
                <a:spcPts val="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22.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81150"/>
            <a:ext cx="8520600" cy="3009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Protein Language Models</a:t>
            </a:r>
            <a:endParaRPr/>
          </a:p>
        </p:txBody>
      </p:sp>
      <p:sp>
        <p:nvSpPr>
          <p:cNvPr id="55" name="Google Shape;55;p13"/>
          <p:cNvSpPr txBox="1"/>
          <p:nvPr>
            <p:ph idx="1" type="subTitle"/>
          </p:nvPr>
        </p:nvSpPr>
        <p:spPr>
          <a:xfrm>
            <a:off x="311700" y="4003375"/>
            <a:ext cx="8520600" cy="137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Dinner ML Journal Club 6/20/2024</a:t>
            </a:r>
            <a:endParaRPr/>
          </a:p>
          <a:p>
            <a:pPr indent="0" lvl="0" marL="0" rtl="0" algn="l">
              <a:spcBef>
                <a:spcPts val="0"/>
              </a:spcBef>
              <a:spcAft>
                <a:spcPts val="0"/>
              </a:spcAft>
              <a:buClr>
                <a:schemeClr val="dk1"/>
              </a:buClr>
              <a:buSzPts val="1100"/>
              <a:buFont typeface="Arial"/>
              <a:buNone/>
            </a:pPr>
            <a:r>
              <a:rPr lang="en"/>
              <a:t>Darren Liu </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2"/>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to </a:t>
            </a:r>
            <a:r>
              <a:rPr lang="en"/>
              <a:t>function</a:t>
            </a:r>
            <a:r>
              <a:rPr lang="en"/>
              <a:t> maps can help guide protein engineering</a:t>
            </a:r>
            <a:endParaRPr/>
          </a:p>
        </p:txBody>
      </p:sp>
      <p:sp>
        <p:nvSpPr>
          <p:cNvPr id="323" name="Google Shape;323;p22"/>
          <p:cNvSpPr txBox="1"/>
          <p:nvPr>
            <p:ph idx="1" type="body"/>
          </p:nvPr>
        </p:nvSpPr>
        <p:spPr>
          <a:xfrm>
            <a:off x="311700" y="1152475"/>
            <a:ext cx="4947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Sequence to </a:t>
            </a:r>
            <a:r>
              <a:rPr lang="en"/>
              <a:t>function</a:t>
            </a:r>
            <a:r>
              <a:rPr lang="en"/>
              <a:t> maps are important</a:t>
            </a:r>
            <a:endParaRPr/>
          </a:p>
          <a:p>
            <a:pPr indent="-342900" lvl="0" marL="457200" rtl="0" algn="l">
              <a:spcBef>
                <a:spcPts val="0"/>
              </a:spcBef>
              <a:spcAft>
                <a:spcPts val="0"/>
              </a:spcAft>
              <a:buSzPts val="1800"/>
              <a:buChar char="-"/>
            </a:pPr>
            <a:r>
              <a:rPr lang="en"/>
              <a:t>We would like to design proteins with a new desired function or enhanced activity</a:t>
            </a:r>
            <a:endParaRPr/>
          </a:p>
          <a:p>
            <a:pPr indent="-342900" lvl="0" marL="457200" rtl="0" algn="l">
              <a:spcBef>
                <a:spcPts val="0"/>
              </a:spcBef>
              <a:spcAft>
                <a:spcPts val="0"/>
              </a:spcAft>
              <a:buSzPts val="1800"/>
              <a:buChar char="-"/>
            </a:pPr>
            <a:r>
              <a:rPr lang="en"/>
              <a:t>Experimentally, we are quite limited in the number of sequences we can generate and assay</a:t>
            </a:r>
            <a:endParaRPr/>
          </a:p>
          <a:p>
            <a:pPr indent="-342900" lvl="0" marL="457200" rtl="0" algn="l">
              <a:spcBef>
                <a:spcPts val="0"/>
              </a:spcBef>
              <a:spcAft>
                <a:spcPts val="0"/>
              </a:spcAft>
              <a:buSzPts val="1800"/>
              <a:buChar char="-"/>
            </a:pPr>
            <a:r>
              <a:rPr lang="en"/>
              <a:t>Model-guided optimizations can help make protein engineering more efficient, but tend to need some sort of sequence to function mapping </a:t>
            </a:r>
            <a:endParaRPr/>
          </a:p>
        </p:txBody>
      </p:sp>
      <p:sp>
        <p:nvSpPr>
          <p:cNvPr id="324" name="Google Shape;32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5" name="Google Shape;325;p22"/>
          <p:cNvPicPr preferRelativeResize="0"/>
          <p:nvPr/>
        </p:nvPicPr>
        <p:blipFill>
          <a:blip r:embed="rId3">
            <a:alphaModFix/>
          </a:blip>
          <a:stretch>
            <a:fillRect/>
          </a:stretch>
        </p:blipFill>
        <p:spPr>
          <a:xfrm>
            <a:off x="5207492" y="1638300"/>
            <a:ext cx="3936508" cy="25872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Differences in sequence </a:t>
            </a:r>
            <a:r>
              <a:rPr lang="en"/>
              <a:t>likelihoods can be used as a functional readout </a:t>
            </a:r>
            <a:endParaRPr/>
          </a:p>
        </p:txBody>
      </p:sp>
      <p:sp>
        <p:nvSpPr>
          <p:cNvPr id="331" name="Google Shape;33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32" name="Google Shape;332;p23"/>
          <p:cNvGrpSpPr/>
          <p:nvPr/>
        </p:nvGrpSpPr>
        <p:grpSpPr>
          <a:xfrm>
            <a:off x="1398450" y="1425275"/>
            <a:ext cx="425400" cy="1261500"/>
            <a:chOff x="242500" y="1940900"/>
            <a:chExt cx="425400" cy="1261500"/>
          </a:xfrm>
        </p:grpSpPr>
        <p:sp>
          <p:nvSpPr>
            <p:cNvPr id="333" name="Google Shape;333;p23"/>
            <p:cNvSpPr/>
            <p:nvPr/>
          </p:nvSpPr>
          <p:spPr>
            <a:xfrm>
              <a:off x="242500" y="1940900"/>
              <a:ext cx="425400" cy="1261500"/>
            </a:xfrm>
            <a:prstGeom prst="rect">
              <a:avLst/>
            </a:prstGeom>
            <a:solidFill>
              <a:srgbClr val="DD7E6B"/>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34" name="Google Shape;334;p23"/>
            <p:cNvSpPr/>
            <p:nvPr/>
          </p:nvSpPr>
          <p:spPr>
            <a:xfrm>
              <a:off x="242500" y="1940900"/>
              <a:ext cx="425400" cy="247800"/>
            </a:xfrm>
            <a:prstGeom prst="rect">
              <a:avLst/>
            </a:prstGeom>
            <a:solidFill>
              <a:srgbClr val="CC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35" name="Google Shape;335;p23"/>
            <p:cNvSpPr/>
            <p:nvPr/>
          </p:nvSpPr>
          <p:spPr>
            <a:xfrm>
              <a:off x="242500" y="2188700"/>
              <a:ext cx="425400" cy="247800"/>
            </a:xfrm>
            <a:prstGeom prst="rect">
              <a:avLst/>
            </a:prstGeom>
            <a:solidFill>
              <a:srgbClr val="A64D7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36" name="Google Shape;336;p23"/>
            <p:cNvSpPr/>
            <p:nvPr/>
          </p:nvSpPr>
          <p:spPr>
            <a:xfrm>
              <a:off x="242500" y="2436500"/>
              <a:ext cx="425400" cy="247800"/>
            </a:xfrm>
            <a:prstGeom prst="rect">
              <a:avLst/>
            </a:prstGeom>
            <a:solidFill>
              <a:srgbClr val="6AA84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37" name="Google Shape;337;p23"/>
            <p:cNvSpPr/>
            <p:nvPr/>
          </p:nvSpPr>
          <p:spPr>
            <a:xfrm>
              <a:off x="242500" y="2684300"/>
              <a:ext cx="425400" cy="247800"/>
            </a:xfrm>
            <a:prstGeom prst="rect">
              <a:avLst/>
            </a:prstGeom>
            <a:solidFill>
              <a:srgbClr val="F1C23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338" name="Google Shape;338;p23"/>
          <p:cNvGrpSpPr/>
          <p:nvPr/>
        </p:nvGrpSpPr>
        <p:grpSpPr>
          <a:xfrm>
            <a:off x="1398463" y="3585625"/>
            <a:ext cx="425400" cy="1261500"/>
            <a:chOff x="242500" y="1940900"/>
            <a:chExt cx="425400" cy="1261500"/>
          </a:xfrm>
        </p:grpSpPr>
        <p:sp>
          <p:nvSpPr>
            <p:cNvPr id="339" name="Google Shape;339;p23"/>
            <p:cNvSpPr/>
            <p:nvPr/>
          </p:nvSpPr>
          <p:spPr>
            <a:xfrm>
              <a:off x="242500" y="1940900"/>
              <a:ext cx="425400" cy="1261500"/>
            </a:xfrm>
            <a:prstGeom prst="rect">
              <a:avLst/>
            </a:prstGeom>
            <a:solidFill>
              <a:srgbClr val="DD7E6B"/>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40" name="Google Shape;340;p23"/>
            <p:cNvSpPr/>
            <p:nvPr/>
          </p:nvSpPr>
          <p:spPr>
            <a:xfrm>
              <a:off x="242500" y="1940900"/>
              <a:ext cx="425400" cy="247800"/>
            </a:xfrm>
            <a:prstGeom prst="rect">
              <a:avLst/>
            </a:prstGeom>
            <a:solidFill>
              <a:srgbClr val="CC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41" name="Google Shape;341;p23"/>
            <p:cNvSpPr/>
            <p:nvPr/>
          </p:nvSpPr>
          <p:spPr>
            <a:xfrm>
              <a:off x="242500" y="2188700"/>
              <a:ext cx="425400" cy="247800"/>
            </a:xfrm>
            <a:prstGeom prst="rect">
              <a:avLst/>
            </a:prstGeom>
            <a:solidFill>
              <a:srgbClr val="A64D7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42" name="Google Shape;342;p23"/>
            <p:cNvSpPr/>
            <p:nvPr/>
          </p:nvSpPr>
          <p:spPr>
            <a:xfrm>
              <a:off x="242500" y="2436500"/>
              <a:ext cx="425400" cy="247800"/>
            </a:xfrm>
            <a:prstGeom prst="rect">
              <a:avLst/>
            </a:prstGeom>
            <a:solidFill>
              <a:srgbClr val="6AA84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43" name="Google Shape;343;p23"/>
            <p:cNvSpPr/>
            <p:nvPr/>
          </p:nvSpPr>
          <p:spPr>
            <a:xfrm>
              <a:off x="242500" y="2684300"/>
              <a:ext cx="425400" cy="247800"/>
            </a:xfrm>
            <a:prstGeom prst="rect">
              <a:avLst/>
            </a:prstGeom>
            <a:solidFill>
              <a:srgbClr val="CC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sp>
        <p:nvSpPr>
          <p:cNvPr id="344" name="Google Shape;344;p23"/>
          <p:cNvSpPr txBox="1"/>
          <p:nvPr/>
        </p:nvSpPr>
        <p:spPr>
          <a:xfrm>
            <a:off x="494225" y="1825175"/>
            <a:ext cx="54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WT</a:t>
            </a:r>
            <a:endParaRPr sz="1800">
              <a:solidFill>
                <a:schemeClr val="dk2"/>
              </a:solidFill>
              <a:latin typeface="Helvetica Neue"/>
              <a:ea typeface="Helvetica Neue"/>
              <a:cs typeface="Helvetica Neue"/>
              <a:sym typeface="Helvetica Neue"/>
            </a:endParaRPr>
          </a:p>
        </p:txBody>
      </p:sp>
      <p:cxnSp>
        <p:nvCxnSpPr>
          <p:cNvPr id="345" name="Google Shape;345;p23"/>
          <p:cNvCxnSpPr>
            <a:stCxn id="333" idx="2"/>
            <a:endCxn id="340" idx="0"/>
          </p:cNvCxnSpPr>
          <p:nvPr/>
        </p:nvCxnSpPr>
        <p:spPr>
          <a:xfrm>
            <a:off x="1611150" y="2686775"/>
            <a:ext cx="0" cy="898800"/>
          </a:xfrm>
          <a:prstGeom prst="straightConnector1">
            <a:avLst/>
          </a:prstGeom>
          <a:noFill/>
          <a:ln cap="flat" cmpd="sng" w="9525">
            <a:solidFill>
              <a:schemeClr val="dk2"/>
            </a:solidFill>
            <a:prstDash val="solid"/>
            <a:round/>
            <a:headEnd len="med" w="med" type="none"/>
            <a:tailEnd len="med" w="med" type="triangle"/>
          </a:ln>
        </p:spPr>
      </p:cxnSp>
      <p:sp>
        <p:nvSpPr>
          <p:cNvPr id="346" name="Google Shape;346;p23"/>
          <p:cNvSpPr txBox="1"/>
          <p:nvPr/>
        </p:nvSpPr>
        <p:spPr>
          <a:xfrm>
            <a:off x="-53450" y="2905350"/>
            <a:ext cx="180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Make mutation</a:t>
            </a:r>
            <a:endParaRPr sz="1800">
              <a:solidFill>
                <a:schemeClr val="dk2"/>
              </a:solidFill>
              <a:latin typeface="Helvetica Neue"/>
              <a:ea typeface="Helvetica Neue"/>
              <a:cs typeface="Helvetica Neue"/>
              <a:sym typeface="Helvetica Neue"/>
            </a:endParaRPr>
          </a:p>
        </p:txBody>
      </p:sp>
      <p:cxnSp>
        <p:nvCxnSpPr>
          <p:cNvPr id="347" name="Google Shape;347;p23"/>
          <p:cNvCxnSpPr>
            <a:stCxn id="336" idx="3"/>
          </p:cNvCxnSpPr>
          <p:nvPr/>
        </p:nvCxnSpPr>
        <p:spPr>
          <a:xfrm>
            <a:off x="1823850" y="2044775"/>
            <a:ext cx="1611000" cy="0"/>
          </a:xfrm>
          <a:prstGeom prst="straightConnector1">
            <a:avLst/>
          </a:prstGeom>
          <a:noFill/>
          <a:ln cap="flat" cmpd="sng" w="9525">
            <a:solidFill>
              <a:schemeClr val="dk2"/>
            </a:solidFill>
            <a:prstDash val="solid"/>
            <a:round/>
            <a:headEnd len="med" w="med" type="none"/>
            <a:tailEnd len="med" w="med" type="triangle"/>
          </a:ln>
        </p:spPr>
      </p:cxnSp>
      <p:cxnSp>
        <p:nvCxnSpPr>
          <p:cNvPr id="348" name="Google Shape;348;p23"/>
          <p:cNvCxnSpPr/>
          <p:nvPr/>
        </p:nvCxnSpPr>
        <p:spPr>
          <a:xfrm>
            <a:off x="1823850" y="4216375"/>
            <a:ext cx="1611000" cy="0"/>
          </a:xfrm>
          <a:prstGeom prst="straightConnector1">
            <a:avLst/>
          </a:prstGeom>
          <a:noFill/>
          <a:ln cap="flat" cmpd="sng" w="9525">
            <a:solidFill>
              <a:schemeClr val="dk2"/>
            </a:solidFill>
            <a:prstDash val="solid"/>
            <a:round/>
            <a:headEnd len="med" w="med" type="none"/>
            <a:tailEnd len="med" w="med" type="triangle"/>
          </a:ln>
        </p:spPr>
      </p:cxnSp>
      <p:sp>
        <p:nvSpPr>
          <p:cNvPr id="349" name="Google Shape;349;p23"/>
          <p:cNvSpPr/>
          <p:nvPr/>
        </p:nvSpPr>
        <p:spPr>
          <a:xfrm>
            <a:off x="3434850" y="1595375"/>
            <a:ext cx="933900" cy="89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Model</a:t>
            </a:r>
            <a:endParaRPr>
              <a:latin typeface="Helvetica Neue"/>
              <a:ea typeface="Helvetica Neue"/>
              <a:cs typeface="Helvetica Neue"/>
              <a:sym typeface="Helvetica Neue"/>
            </a:endParaRPr>
          </a:p>
        </p:txBody>
      </p:sp>
      <p:sp>
        <p:nvSpPr>
          <p:cNvPr id="350" name="Google Shape;350;p23"/>
          <p:cNvSpPr/>
          <p:nvPr/>
        </p:nvSpPr>
        <p:spPr>
          <a:xfrm>
            <a:off x="3434850" y="3766975"/>
            <a:ext cx="933900" cy="89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Model</a:t>
            </a:r>
            <a:endParaRPr>
              <a:latin typeface="Helvetica Neue"/>
              <a:ea typeface="Helvetica Neue"/>
              <a:cs typeface="Helvetica Neue"/>
              <a:sym typeface="Helvetica Neue"/>
            </a:endParaRPr>
          </a:p>
        </p:txBody>
      </p:sp>
      <p:cxnSp>
        <p:nvCxnSpPr>
          <p:cNvPr id="351" name="Google Shape;351;p23"/>
          <p:cNvCxnSpPr>
            <a:stCxn id="349" idx="3"/>
          </p:cNvCxnSpPr>
          <p:nvPr/>
        </p:nvCxnSpPr>
        <p:spPr>
          <a:xfrm>
            <a:off x="4368750" y="2044775"/>
            <a:ext cx="906600" cy="0"/>
          </a:xfrm>
          <a:prstGeom prst="straightConnector1">
            <a:avLst/>
          </a:prstGeom>
          <a:noFill/>
          <a:ln cap="flat" cmpd="sng" w="9525">
            <a:solidFill>
              <a:schemeClr val="dk2"/>
            </a:solidFill>
            <a:prstDash val="solid"/>
            <a:round/>
            <a:headEnd len="med" w="med" type="none"/>
            <a:tailEnd len="med" w="med" type="triangle"/>
          </a:ln>
        </p:spPr>
      </p:cxnSp>
      <p:cxnSp>
        <p:nvCxnSpPr>
          <p:cNvPr id="352" name="Google Shape;352;p23"/>
          <p:cNvCxnSpPr/>
          <p:nvPr/>
        </p:nvCxnSpPr>
        <p:spPr>
          <a:xfrm>
            <a:off x="4368750" y="4216375"/>
            <a:ext cx="906600" cy="0"/>
          </a:xfrm>
          <a:prstGeom prst="straightConnector1">
            <a:avLst/>
          </a:prstGeom>
          <a:noFill/>
          <a:ln cap="flat" cmpd="sng" w="9525">
            <a:solidFill>
              <a:schemeClr val="dk2"/>
            </a:solidFill>
            <a:prstDash val="solid"/>
            <a:round/>
            <a:headEnd len="med" w="med" type="none"/>
            <a:tailEnd len="med" w="med" type="triangle"/>
          </a:ln>
        </p:spPr>
      </p:cxnSp>
      <p:pic>
        <p:nvPicPr>
          <p:cNvPr id="353" name="Google Shape;353;p23" title="[89,89,89,&quot;https://www.codecogs.com/eqnedit.php?latex=P_%7BWT%7D#0&quot;]"/>
          <p:cNvPicPr preferRelativeResize="0"/>
          <p:nvPr/>
        </p:nvPicPr>
        <p:blipFill>
          <a:blip r:embed="rId3">
            <a:alphaModFix/>
          </a:blip>
          <a:stretch>
            <a:fillRect/>
          </a:stretch>
        </p:blipFill>
        <p:spPr>
          <a:xfrm>
            <a:off x="5431000" y="1859225"/>
            <a:ext cx="865300" cy="393600"/>
          </a:xfrm>
          <a:prstGeom prst="rect">
            <a:avLst/>
          </a:prstGeom>
          <a:noFill/>
          <a:ln>
            <a:noFill/>
          </a:ln>
        </p:spPr>
      </p:pic>
      <p:pic>
        <p:nvPicPr>
          <p:cNvPr id="354" name="Google Shape;354;p23" title="[89,89,89,&quot;https://www.codecogs.com/eqnedit.php?latex=P_%7B%5Cmu%7D#0&quot;]"/>
          <p:cNvPicPr preferRelativeResize="0"/>
          <p:nvPr/>
        </p:nvPicPr>
        <p:blipFill>
          <a:blip r:embed="rId4">
            <a:alphaModFix/>
          </a:blip>
          <a:stretch>
            <a:fillRect/>
          </a:stretch>
        </p:blipFill>
        <p:spPr>
          <a:xfrm>
            <a:off x="5340075" y="3930025"/>
            <a:ext cx="580514" cy="572700"/>
          </a:xfrm>
          <a:prstGeom prst="rect">
            <a:avLst/>
          </a:prstGeom>
          <a:noFill/>
          <a:ln>
            <a:noFill/>
          </a:ln>
        </p:spPr>
      </p:pic>
      <p:sp>
        <p:nvSpPr>
          <p:cNvPr id="355" name="Google Shape;355;p23"/>
          <p:cNvSpPr/>
          <p:nvPr/>
        </p:nvSpPr>
        <p:spPr>
          <a:xfrm>
            <a:off x="965851" y="4216376"/>
            <a:ext cx="359424" cy="240138"/>
          </a:xfrm>
          <a:prstGeom prst="lightningBolt">
            <a:avLst/>
          </a:prstGeom>
          <a:solidFill>
            <a:srgbClr val="CC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cxnSp>
        <p:nvCxnSpPr>
          <p:cNvPr id="356" name="Google Shape;356;p23"/>
          <p:cNvCxnSpPr>
            <a:stCxn id="353" idx="3"/>
            <a:endCxn id="354" idx="3"/>
          </p:cNvCxnSpPr>
          <p:nvPr/>
        </p:nvCxnSpPr>
        <p:spPr>
          <a:xfrm flipH="1">
            <a:off x="5920700" y="2056025"/>
            <a:ext cx="375600" cy="2160300"/>
          </a:xfrm>
          <a:prstGeom prst="bentConnector3">
            <a:avLst>
              <a:gd fmla="val -63399" name="adj1"/>
            </a:avLst>
          </a:prstGeom>
          <a:noFill/>
          <a:ln cap="flat" cmpd="sng" w="9525">
            <a:solidFill>
              <a:schemeClr val="dk2"/>
            </a:solidFill>
            <a:prstDash val="solid"/>
            <a:round/>
            <a:headEnd len="med" w="med" type="none"/>
            <a:tailEnd len="med" w="med" type="none"/>
          </a:ln>
        </p:spPr>
      </p:cxnSp>
      <p:pic>
        <p:nvPicPr>
          <p:cNvPr id="357" name="Google Shape;357;p23" title="[89,89,89,&quot;https://www.codecogs.com/eqnedit.php?latex=%5Clog%20P_%7BWT%7D%20-%20%5Clog%20P_%5Cmu#0&quot;]"/>
          <p:cNvPicPr preferRelativeResize="0"/>
          <p:nvPr/>
        </p:nvPicPr>
        <p:blipFill>
          <a:blip r:embed="rId5">
            <a:alphaModFix/>
          </a:blip>
          <a:stretch>
            <a:fillRect/>
          </a:stretch>
        </p:blipFill>
        <p:spPr>
          <a:xfrm>
            <a:off x="6808900" y="2983788"/>
            <a:ext cx="2168701" cy="304814"/>
          </a:xfrm>
          <a:prstGeom prst="rect">
            <a:avLst/>
          </a:prstGeom>
          <a:noFill/>
          <a:ln>
            <a:noFill/>
          </a:ln>
        </p:spPr>
      </p:pic>
      <p:cxnSp>
        <p:nvCxnSpPr>
          <p:cNvPr id="358" name="Google Shape;358;p23"/>
          <p:cNvCxnSpPr>
            <a:endCxn id="357" idx="1"/>
          </p:cNvCxnSpPr>
          <p:nvPr/>
        </p:nvCxnSpPr>
        <p:spPr>
          <a:xfrm>
            <a:off x="6547300" y="3133794"/>
            <a:ext cx="261600" cy="2400"/>
          </a:xfrm>
          <a:prstGeom prst="straightConnector1">
            <a:avLst/>
          </a:prstGeom>
          <a:noFill/>
          <a:ln cap="flat" cmpd="sng" w="9525">
            <a:solidFill>
              <a:schemeClr val="dk2"/>
            </a:solidFill>
            <a:prstDash val="solid"/>
            <a:round/>
            <a:headEnd len="med" w="med" type="none"/>
            <a:tailEnd len="med" w="med" type="triangle"/>
          </a:ln>
        </p:spPr>
      </p:cxnSp>
      <p:sp>
        <p:nvSpPr>
          <p:cNvPr id="359" name="Google Shape;359;p23"/>
          <p:cNvSpPr txBox="1"/>
          <p:nvPr/>
        </p:nvSpPr>
        <p:spPr>
          <a:xfrm>
            <a:off x="6736300" y="4013200"/>
            <a:ext cx="228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Helvetica Neue"/>
                <a:ea typeface="Helvetica Neue"/>
                <a:cs typeface="Helvetica Neue"/>
                <a:sym typeface="Helvetica Neue"/>
              </a:rPr>
              <a:t>Correlates with experimental fitness measurements of mutant (relative to WT)</a:t>
            </a:r>
            <a:endParaRPr>
              <a:solidFill>
                <a:schemeClr val="dk2"/>
              </a:solidFill>
              <a:latin typeface="Helvetica Neue"/>
              <a:ea typeface="Helvetica Neue"/>
              <a:cs typeface="Helvetica Neue"/>
              <a:sym typeface="Helvetica Neue"/>
            </a:endParaRPr>
          </a:p>
        </p:txBody>
      </p:sp>
      <p:cxnSp>
        <p:nvCxnSpPr>
          <p:cNvPr id="360" name="Google Shape;360;p23"/>
          <p:cNvCxnSpPr>
            <a:stCxn id="359" idx="0"/>
            <a:endCxn id="357" idx="2"/>
          </p:cNvCxnSpPr>
          <p:nvPr/>
        </p:nvCxnSpPr>
        <p:spPr>
          <a:xfrm flipH="1" rot="10800000">
            <a:off x="7878700" y="3288700"/>
            <a:ext cx="14700" cy="72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can build ‘supervised’ or ‘unsupervised’ models to assign probabilities to sequences</a:t>
            </a:r>
            <a:endParaRPr/>
          </a:p>
        </p:txBody>
      </p:sp>
      <p:sp>
        <p:nvSpPr>
          <p:cNvPr id="366" name="Google Shape;366;p24"/>
          <p:cNvSpPr txBox="1"/>
          <p:nvPr>
            <p:ph idx="1" type="body"/>
          </p:nvPr>
        </p:nvSpPr>
        <p:spPr>
          <a:xfrm>
            <a:off x="311700" y="1152475"/>
            <a:ext cx="4260300" cy="351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‘Supervised’ (VAE Model)</a:t>
            </a:r>
            <a:endParaRPr/>
          </a:p>
          <a:p>
            <a:pPr indent="-317500" lvl="1" marL="914400" rtl="0" algn="l">
              <a:spcBef>
                <a:spcPts val="0"/>
              </a:spcBef>
              <a:spcAft>
                <a:spcPts val="0"/>
              </a:spcAft>
              <a:buSzPts val="1400"/>
              <a:buChar char="-"/>
            </a:pPr>
            <a:r>
              <a:rPr lang="en"/>
              <a:t>Collect an MSA of naturally occurring homologous proteins</a:t>
            </a:r>
            <a:endParaRPr/>
          </a:p>
          <a:p>
            <a:pPr indent="-317500" lvl="1" marL="914400" rtl="0" algn="l">
              <a:spcBef>
                <a:spcPts val="0"/>
              </a:spcBef>
              <a:spcAft>
                <a:spcPts val="0"/>
              </a:spcAft>
              <a:buSzPts val="1400"/>
              <a:buChar char="-"/>
            </a:pPr>
            <a:r>
              <a:rPr lang="en"/>
              <a:t>Train a VAE on the MSA </a:t>
            </a:r>
            <a:endParaRPr/>
          </a:p>
          <a:p>
            <a:pPr indent="-317500" lvl="1" marL="914400" rtl="0" algn="l">
              <a:spcBef>
                <a:spcPts val="0"/>
              </a:spcBef>
              <a:spcAft>
                <a:spcPts val="0"/>
              </a:spcAft>
              <a:buSzPts val="1400"/>
              <a:buChar char="-"/>
            </a:pPr>
            <a:r>
              <a:rPr lang="en"/>
              <a:t>Assign probabilities based on VAE likelihoods</a:t>
            </a:r>
            <a:endParaRPr/>
          </a:p>
          <a:p>
            <a:pPr indent="-317500" lvl="1" marL="914400" rtl="0" algn="l">
              <a:spcBef>
                <a:spcPts val="0"/>
              </a:spcBef>
              <a:spcAft>
                <a:spcPts val="0"/>
              </a:spcAft>
              <a:buSzPts val="1400"/>
              <a:buChar char="-"/>
            </a:pPr>
            <a:r>
              <a:rPr lang="en"/>
              <a:t>All MSA sequences are assumed to be functional</a:t>
            </a:r>
            <a:endParaRPr/>
          </a:p>
          <a:p>
            <a:pPr indent="0" lvl="0" marL="0" rtl="0" algn="l">
              <a:spcBef>
                <a:spcPts val="1200"/>
              </a:spcBef>
              <a:spcAft>
                <a:spcPts val="1200"/>
              </a:spcAft>
              <a:buNone/>
            </a:pPr>
            <a:r>
              <a:t/>
            </a:r>
            <a:endParaRPr/>
          </a:p>
        </p:txBody>
      </p:sp>
      <p:sp>
        <p:nvSpPr>
          <p:cNvPr id="367" name="Google Shape;36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24"/>
          <p:cNvSpPr txBox="1"/>
          <p:nvPr>
            <p:ph idx="1" type="body"/>
          </p:nvPr>
        </p:nvSpPr>
        <p:spPr>
          <a:xfrm>
            <a:off x="4760850" y="1152475"/>
            <a:ext cx="4260300" cy="351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t>
            </a:r>
            <a:r>
              <a:rPr lang="en"/>
              <a:t>Unsupervised’ (ESM)</a:t>
            </a:r>
            <a:endParaRPr/>
          </a:p>
          <a:p>
            <a:pPr indent="-317500" lvl="1" marL="914400" rtl="0" algn="l">
              <a:spcBef>
                <a:spcPts val="0"/>
              </a:spcBef>
              <a:spcAft>
                <a:spcPts val="0"/>
              </a:spcAft>
              <a:buSzPts val="1400"/>
              <a:buChar char="-"/>
            </a:pPr>
            <a:r>
              <a:rPr lang="en"/>
              <a:t>Collect data on a large number of unrelated protein sequences</a:t>
            </a:r>
            <a:endParaRPr/>
          </a:p>
          <a:p>
            <a:pPr indent="-317500" lvl="1" marL="914400" rtl="0" algn="l">
              <a:spcBef>
                <a:spcPts val="0"/>
              </a:spcBef>
              <a:spcAft>
                <a:spcPts val="0"/>
              </a:spcAft>
              <a:buSzPts val="1400"/>
              <a:buChar char="-"/>
            </a:pPr>
            <a:r>
              <a:rPr lang="en"/>
              <a:t>Train a pLM on these datasets</a:t>
            </a:r>
            <a:endParaRPr/>
          </a:p>
          <a:p>
            <a:pPr indent="-317500" lvl="1" marL="914400" rtl="0" algn="l">
              <a:spcBef>
                <a:spcPts val="0"/>
              </a:spcBef>
              <a:spcAft>
                <a:spcPts val="0"/>
              </a:spcAft>
              <a:buSzPts val="1400"/>
              <a:buChar char="-"/>
            </a:pPr>
            <a:r>
              <a:rPr lang="en"/>
              <a:t>Assign probabilities based on energetics of ESM</a:t>
            </a:r>
            <a:endParaRPr/>
          </a:p>
          <a:p>
            <a:pPr indent="-317500" lvl="1" marL="914400" rtl="0" algn="l">
              <a:spcBef>
                <a:spcPts val="0"/>
              </a:spcBef>
              <a:spcAft>
                <a:spcPts val="0"/>
              </a:spcAft>
              <a:buSzPts val="1400"/>
              <a:buChar char="-"/>
            </a:pPr>
            <a:r>
              <a:rPr lang="en"/>
              <a:t>No explicit information about function</a:t>
            </a:r>
            <a:endParaRPr/>
          </a:p>
        </p:txBody>
      </p:sp>
      <p:pic>
        <p:nvPicPr>
          <p:cNvPr id="369" name="Google Shape;369;p24"/>
          <p:cNvPicPr preferRelativeResize="0"/>
          <p:nvPr/>
        </p:nvPicPr>
        <p:blipFill rotWithShape="1">
          <a:blip r:embed="rId3">
            <a:alphaModFix/>
          </a:blip>
          <a:srcRect b="4003" l="0" r="0" t="0"/>
          <a:stretch/>
        </p:blipFill>
        <p:spPr>
          <a:xfrm>
            <a:off x="1689895" y="3465080"/>
            <a:ext cx="1503921" cy="862875"/>
          </a:xfrm>
          <a:prstGeom prst="rect">
            <a:avLst/>
          </a:prstGeom>
          <a:noFill/>
          <a:ln>
            <a:noFill/>
          </a:ln>
        </p:spPr>
      </p:pic>
      <p:cxnSp>
        <p:nvCxnSpPr>
          <p:cNvPr id="370" name="Google Shape;370;p24"/>
          <p:cNvCxnSpPr>
            <a:stCxn id="369" idx="2"/>
            <a:endCxn id="371" idx="0"/>
          </p:cNvCxnSpPr>
          <p:nvPr/>
        </p:nvCxnSpPr>
        <p:spPr>
          <a:xfrm>
            <a:off x="2441855" y="4327955"/>
            <a:ext cx="0" cy="169500"/>
          </a:xfrm>
          <a:prstGeom prst="straightConnector1">
            <a:avLst/>
          </a:prstGeom>
          <a:noFill/>
          <a:ln cap="flat" cmpd="sng" w="9525">
            <a:solidFill>
              <a:schemeClr val="dk2"/>
            </a:solidFill>
            <a:prstDash val="solid"/>
            <a:round/>
            <a:headEnd len="med" w="med" type="none"/>
            <a:tailEnd len="med" w="med" type="triangle"/>
          </a:ln>
        </p:spPr>
      </p:cxnSp>
      <p:grpSp>
        <p:nvGrpSpPr>
          <p:cNvPr id="372" name="Google Shape;372;p24"/>
          <p:cNvGrpSpPr/>
          <p:nvPr/>
        </p:nvGrpSpPr>
        <p:grpSpPr>
          <a:xfrm>
            <a:off x="6334891" y="3231139"/>
            <a:ext cx="1112199" cy="1825689"/>
            <a:chOff x="9584588" y="1943983"/>
            <a:chExt cx="2077324" cy="3409954"/>
          </a:xfrm>
        </p:grpSpPr>
        <p:pic>
          <p:nvPicPr>
            <p:cNvPr descr="UniRef | UniProt help | UniProt" id="373" name="Google Shape;373;p24"/>
            <p:cNvPicPr preferRelativeResize="0"/>
            <p:nvPr/>
          </p:nvPicPr>
          <p:blipFill>
            <a:blip r:embed="rId4">
              <a:alphaModFix/>
            </a:blip>
            <a:stretch>
              <a:fillRect/>
            </a:stretch>
          </p:blipFill>
          <p:spPr>
            <a:xfrm>
              <a:off x="9940950" y="1943983"/>
              <a:ext cx="1389075" cy="1389075"/>
            </a:xfrm>
            <a:prstGeom prst="rect">
              <a:avLst/>
            </a:prstGeom>
            <a:noFill/>
            <a:ln>
              <a:noFill/>
            </a:ln>
          </p:spPr>
        </p:pic>
        <p:cxnSp>
          <p:nvCxnSpPr>
            <p:cNvPr id="374" name="Google Shape;374;p24"/>
            <p:cNvCxnSpPr/>
            <p:nvPr/>
          </p:nvCxnSpPr>
          <p:spPr>
            <a:xfrm>
              <a:off x="10635476" y="3402663"/>
              <a:ext cx="0" cy="707400"/>
            </a:xfrm>
            <a:prstGeom prst="straightConnector1">
              <a:avLst/>
            </a:prstGeom>
            <a:noFill/>
            <a:ln cap="flat" cmpd="sng" w="9525">
              <a:solidFill>
                <a:schemeClr val="dk2"/>
              </a:solidFill>
              <a:prstDash val="solid"/>
              <a:round/>
              <a:headEnd len="med" w="med" type="none"/>
              <a:tailEnd len="med" w="med" type="triangle"/>
            </a:ln>
          </p:spPr>
        </p:cxnSp>
        <p:pic>
          <p:nvPicPr>
            <p:cNvPr id="375" name="Google Shape;375;p24"/>
            <p:cNvPicPr preferRelativeResize="0"/>
            <p:nvPr/>
          </p:nvPicPr>
          <p:blipFill rotWithShape="1">
            <a:blip r:embed="rId5">
              <a:alphaModFix/>
            </a:blip>
            <a:srcRect b="34009" l="0" r="0" t="18631"/>
            <a:stretch/>
          </p:blipFill>
          <p:spPr>
            <a:xfrm>
              <a:off x="9584588" y="4179712"/>
              <a:ext cx="2077324" cy="1174225"/>
            </a:xfrm>
            <a:prstGeom prst="rect">
              <a:avLst/>
            </a:prstGeom>
            <a:noFill/>
            <a:ln>
              <a:noFill/>
            </a:ln>
          </p:spPr>
        </p:pic>
      </p:grpSp>
      <p:pic>
        <p:nvPicPr>
          <p:cNvPr descr="Variational Autoencoder (VAE) Tensorflow/Keras Tutorial | by Dr Roushanak  Rahmat | Code Like A Girl" id="376" name="Google Shape;376;p24"/>
          <p:cNvPicPr preferRelativeResize="0"/>
          <p:nvPr/>
        </p:nvPicPr>
        <p:blipFill rotWithShape="1">
          <a:blip r:embed="rId6">
            <a:alphaModFix/>
          </a:blip>
          <a:srcRect b="37980" l="0" r="0" t="0"/>
          <a:stretch/>
        </p:blipFill>
        <p:spPr>
          <a:xfrm>
            <a:off x="750325" y="4121812"/>
            <a:ext cx="3383076" cy="1019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ESM can </a:t>
            </a:r>
            <a:r>
              <a:rPr lang="en"/>
              <a:t>perform</a:t>
            </a:r>
            <a:r>
              <a:rPr lang="en"/>
              <a:t> similarly to supervised models with little to no training</a:t>
            </a:r>
            <a:endParaRPr/>
          </a:p>
        </p:txBody>
      </p:sp>
      <p:sp>
        <p:nvSpPr>
          <p:cNvPr id="382" name="Google Shape;38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3" name="Google Shape;38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4" name="Google Shape;384;p25"/>
          <p:cNvPicPr preferRelativeResize="0"/>
          <p:nvPr/>
        </p:nvPicPr>
        <p:blipFill>
          <a:blip r:embed="rId3">
            <a:alphaModFix/>
          </a:blip>
          <a:stretch>
            <a:fillRect/>
          </a:stretch>
        </p:blipFill>
        <p:spPr>
          <a:xfrm>
            <a:off x="1148610" y="1372678"/>
            <a:ext cx="6846787" cy="3684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26"/>
          <p:cNvPicPr preferRelativeResize="0"/>
          <p:nvPr/>
        </p:nvPicPr>
        <p:blipFill>
          <a:blip r:embed="rId3">
            <a:alphaModFix/>
          </a:blip>
          <a:stretch>
            <a:fillRect/>
          </a:stretch>
        </p:blipFill>
        <p:spPr>
          <a:xfrm>
            <a:off x="5943044" y="403100"/>
            <a:ext cx="3230506" cy="4740400"/>
          </a:xfrm>
          <a:prstGeom prst="rect">
            <a:avLst/>
          </a:prstGeom>
          <a:noFill/>
          <a:ln>
            <a:noFill/>
          </a:ln>
        </p:spPr>
      </p:pic>
      <p:sp>
        <p:nvSpPr>
          <p:cNvPr id="390" name="Google Shape;39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would you ever want to use this?</a:t>
            </a:r>
            <a:endParaRPr/>
          </a:p>
        </p:txBody>
      </p:sp>
      <p:sp>
        <p:nvSpPr>
          <p:cNvPr id="391" name="Google Shape;391;p26"/>
          <p:cNvSpPr txBox="1"/>
          <p:nvPr>
            <p:ph idx="1" type="body"/>
          </p:nvPr>
        </p:nvSpPr>
        <p:spPr>
          <a:xfrm>
            <a:off x="311700" y="1152475"/>
            <a:ext cx="4749600" cy="3865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My opinion is that supervised models trained on ‘focused’ training data or models that more explicitly model sequence to function maps will perform better than pLMs</a:t>
            </a:r>
            <a:endParaRPr/>
          </a:p>
          <a:p>
            <a:pPr indent="-342900" lvl="0" marL="457200" rtl="0" algn="l">
              <a:spcBef>
                <a:spcPts val="0"/>
              </a:spcBef>
              <a:spcAft>
                <a:spcPts val="0"/>
              </a:spcAft>
              <a:buSzPts val="1800"/>
              <a:buChar char="-"/>
            </a:pPr>
            <a:r>
              <a:rPr lang="en"/>
              <a:t>pLMs are very easy to use and will mostly get you there if you don’t already have good data or sophisticated model</a:t>
            </a:r>
            <a:endParaRPr/>
          </a:p>
          <a:p>
            <a:pPr indent="-317500" lvl="1" marL="914400" rtl="0" algn="l">
              <a:spcBef>
                <a:spcPts val="0"/>
              </a:spcBef>
              <a:spcAft>
                <a:spcPts val="0"/>
              </a:spcAft>
              <a:buSzPts val="1400"/>
              <a:buChar char="-"/>
            </a:pPr>
            <a:r>
              <a:rPr lang="en"/>
              <a:t>Embeddings can be a better representation of a protein sequence as opposed to simply one-hot encodings </a:t>
            </a:r>
            <a:endParaRPr/>
          </a:p>
          <a:p>
            <a:pPr indent="0" lvl="0" marL="0" rtl="0" algn="l">
              <a:spcBef>
                <a:spcPts val="1200"/>
              </a:spcBef>
              <a:spcAft>
                <a:spcPts val="1200"/>
              </a:spcAft>
              <a:buNone/>
            </a:pPr>
            <a:r>
              <a:t/>
            </a:r>
            <a:endParaRPr/>
          </a:p>
        </p:txBody>
      </p:sp>
      <p:sp>
        <p:nvSpPr>
          <p:cNvPr id="392" name="Google Shape;39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evolution can be modeled by local changes in fitness</a:t>
            </a:r>
            <a:endParaRPr/>
          </a:p>
        </p:txBody>
      </p:sp>
      <p:sp>
        <p:nvSpPr>
          <p:cNvPr id="398" name="Google Shape;398;p27"/>
          <p:cNvSpPr txBox="1"/>
          <p:nvPr>
            <p:ph idx="1" type="body"/>
          </p:nvPr>
        </p:nvSpPr>
        <p:spPr>
          <a:xfrm>
            <a:off x="311700" y="1152475"/>
            <a:ext cx="3692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Proteins evolve over time to climb a fitness landscape</a:t>
            </a:r>
            <a:endParaRPr/>
          </a:p>
          <a:p>
            <a:pPr indent="-342900" lvl="0" marL="457200" rtl="0" algn="l">
              <a:spcBef>
                <a:spcPts val="0"/>
              </a:spcBef>
              <a:spcAft>
                <a:spcPts val="0"/>
              </a:spcAft>
              <a:buSzPts val="1800"/>
              <a:buChar char="-"/>
            </a:pPr>
            <a:r>
              <a:rPr lang="en"/>
              <a:t>Hard to track individual dynamics</a:t>
            </a:r>
            <a:endParaRPr/>
          </a:p>
          <a:p>
            <a:pPr indent="-342900" lvl="0" marL="457200" rtl="0" algn="l">
              <a:spcBef>
                <a:spcPts val="0"/>
              </a:spcBef>
              <a:spcAft>
                <a:spcPts val="0"/>
              </a:spcAft>
              <a:buSzPts val="1800"/>
              <a:buChar char="-"/>
            </a:pPr>
            <a:r>
              <a:rPr lang="en"/>
              <a:t>Sequences are sampled from a bulk population</a:t>
            </a:r>
            <a:endParaRPr/>
          </a:p>
          <a:p>
            <a:pPr indent="-342900" lvl="0" marL="457200" rtl="0" algn="l">
              <a:spcBef>
                <a:spcPts val="0"/>
              </a:spcBef>
              <a:spcAft>
                <a:spcPts val="0"/>
              </a:spcAft>
              <a:buSzPts val="1800"/>
              <a:buChar char="-"/>
            </a:pPr>
            <a:r>
              <a:rPr lang="en"/>
              <a:t>Can we learn </a:t>
            </a:r>
            <a:r>
              <a:rPr b="1" lang="en"/>
              <a:t>dynamics</a:t>
            </a:r>
            <a:r>
              <a:rPr lang="en"/>
              <a:t>?</a:t>
            </a:r>
            <a:r>
              <a:rPr lang="en"/>
              <a:t> </a:t>
            </a:r>
            <a:endParaRPr/>
          </a:p>
          <a:p>
            <a:pPr indent="-342900" lvl="0" marL="457200" rtl="0" algn="l">
              <a:spcBef>
                <a:spcPts val="0"/>
              </a:spcBef>
              <a:spcAft>
                <a:spcPts val="0"/>
              </a:spcAft>
              <a:buSzPts val="1800"/>
              <a:buChar char="-"/>
            </a:pPr>
            <a:r>
              <a:rPr lang="en"/>
              <a:t>A model trained on many protein sequences should learn evolutionary trends </a:t>
            </a:r>
            <a:endParaRPr/>
          </a:p>
        </p:txBody>
      </p:sp>
      <p:sp>
        <p:nvSpPr>
          <p:cNvPr id="399" name="Google Shape;39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0" name="Google Shape;400;p27"/>
          <p:cNvPicPr preferRelativeResize="0"/>
          <p:nvPr/>
        </p:nvPicPr>
        <p:blipFill>
          <a:blip r:embed="rId3">
            <a:alphaModFix/>
          </a:blip>
          <a:stretch>
            <a:fillRect/>
          </a:stretch>
        </p:blipFill>
        <p:spPr>
          <a:xfrm>
            <a:off x="3912778" y="1723087"/>
            <a:ext cx="4919522" cy="2275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likelihoods can be used to model evolution </a:t>
            </a:r>
            <a:endParaRPr/>
          </a:p>
        </p:txBody>
      </p:sp>
      <p:sp>
        <p:nvSpPr>
          <p:cNvPr id="406" name="Google Shape;40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Collect sequences of naturally </a:t>
            </a:r>
            <a:r>
              <a:rPr lang="en"/>
              <a:t>occurring</a:t>
            </a:r>
            <a:r>
              <a:rPr lang="en"/>
              <a:t> proteins, sampled over time</a:t>
            </a:r>
            <a:endParaRPr/>
          </a:p>
          <a:p>
            <a:pPr indent="-342900" lvl="0" marL="457200" rtl="0" algn="l">
              <a:spcBef>
                <a:spcPts val="0"/>
              </a:spcBef>
              <a:spcAft>
                <a:spcPts val="0"/>
              </a:spcAft>
              <a:buSzPts val="1800"/>
              <a:buChar char="-"/>
            </a:pPr>
            <a:r>
              <a:rPr lang="en"/>
              <a:t>Build graph of protein sequences </a:t>
            </a:r>
            <a:endParaRPr/>
          </a:p>
          <a:p>
            <a:pPr indent="-317500" lvl="1" marL="914400" rtl="0" algn="l">
              <a:spcBef>
                <a:spcPts val="0"/>
              </a:spcBef>
              <a:spcAft>
                <a:spcPts val="0"/>
              </a:spcAft>
              <a:buSzPts val="1400"/>
              <a:buChar char="-"/>
            </a:pPr>
            <a:r>
              <a:rPr lang="en"/>
              <a:t>Edge direction and weight are assigned based on sequence likelihoods assigned by ESM-1b</a:t>
            </a:r>
            <a:endParaRPr/>
          </a:p>
          <a:p>
            <a:pPr indent="-342900" lvl="0" marL="457200" rtl="0" algn="l">
              <a:spcBef>
                <a:spcPts val="0"/>
              </a:spcBef>
              <a:spcAft>
                <a:spcPts val="0"/>
              </a:spcAft>
              <a:buSzPts val="1800"/>
              <a:buChar char="-"/>
            </a:pPr>
            <a:r>
              <a:rPr lang="en"/>
              <a:t>Can calculate 3 main quantities:</a:t>
            </a:r>
            <a:endParaRPr/>
          </a:p>
          <a:p>
            <a:pPr indent="-317500" lvl="1" marL="914400" rtl="0" algn="l">
              <a:spcBef>
                <a:spcPts val="0"/>
              </a:spcBef>
              <a:spcAft>
                <a:spcPts val="0"/>
              </a:spcAft>
              <a:buSzPts val="1400"/>
              <a:buChar char="-"/>
            </a:pPr>
            <a:r>
              <a:rPr lang="en"/>
              <a:t>‘Evo-velocity’ → Difference in sequence likelihood, can build transition matrix</a:t>
            </a:r>
            <a:endParaRPr/>
          </a:p>
          <a:p>
            <a:pPr indent="-317500" lvl="1" marL="914400" rtl="0" algn="l">
              <a:spcBef>
                <a:spcPts val="0"/>
              </a:spcBef>
              <a:spcAft>
                <a:spcPts val="0"/>
              </a:spcAft>
              <a:buSzPts val="1400"/>
              <a:buChar char="-"/>
            </a:pPr>
            <a:r>
              <a:rPr lang="en"/>
              <a:t>Roots → Model a reverse diffusion process on the network, can infer ‘roots’</a:t>
            </a:r>
            <a:endParaRPr/>
          </a:p>
          <a:p>
            <a:pPr indent="-317500" lvl="1" marL="914400" rtl="0" algn="l">
              <a:spcBef>
                <a:spcPts val="0"/>
              </a:spcBef>
              <a:spcAft>
                <a:spcPts val="0"/>
              </a:spcAft>
              <a:buSzPts val="1400"/>
              <a:buChar char="-"/>
            </a:pPr>
            <a:r>
              <a:rPr lang="en"/>
              <a:t>Pseudotime</a:t>
            </a:r>
            <a:r>
              <a:rPr lang="en"/>
              <a:t> → Learn the order of sequences</a:t>
            </a:r>
            <a:r>
              <a:rPr lang="en"/>
              <a:t> given a root </a:t>
            </a:r>
            <a:endParaRPr/>
          </a:p>
        </p:txBody>
      </p:sp>
      <p:sp>
        <p:nvSpPr>
          <p:cNvPr id="407" name="Google Shape;40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8" name="Google Shape;408;p28"/>
          <p:cNvPicPr preferRelativeResize="0"/>
          <p:nvPr/>
        </p:nvPicPr>
        <p:blipFill>
          <a:blip r:embed="rId3">
            <a:alphaModFix/>
          </a:blip>
          <a:stretch>
            <a:fillRect/>
          </a:stretch>
        </p:blipFill>
        <p:spPr>
          <a:xfrm>
            <a:off x="898125" y="3435150"/>
            <a:ext cx="7347748" cy="162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ESM can reproduce broad strokes of evolution</a:t>
            </a:r>
            <a:endParaRPr/>
          </a:p>
        </p:txBody>
      </p:sp>
      <p:sp>
        <p:nvSpPr>
          <p:cNvPr id="414" name="Google Shape;41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15" name="Google Shape;41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6" name="Google Shape;416;p29"/>
          <p:cNvPicPr preferRelativeResize="0"/>
          <p:nvPr/>
        </p:nvPicPr>
        <p:blipFill>
          <a:blip r:embed="rId3">
            <a:alphaModFix/>
          </a:blip>
          <a:stretch>
            <a:fillRect/>
          </a:stretch>
        </p:blipFill>
        <p:spPr>
          <a:xfrm>
            <a:off x="0" y="1382465"/>
            <a:ext cx="3005024" cy="3132760"/>
          </a:xfrm>
          <a:prstGeom prst="rect">
            <a:avLst/>
          </a:prstGeom>
          <a:noFill/>
          <a:ln>
            <a:noFill/>
          </a:ln>
        </p:spPr>
      </p:pic>
      <p:pic>
        <p:nvPicPr>
          <p:cNvPr id="417" name="Google Shape;417;p29"/>
          <p:cNvPicPr preferRelativeResize="0"/>
          <p:nvPr/>
        </p:nvPicPr>
        <p:blipFill>
          <a:blip r:embed="rId4">
            <a:alphaModFix/>
          </a:blip>
          <a:stretch>
            <a:fillRect/>
          </a:stretch>
        </p:blipFill>
        <p:spPr>
          <a:xfrm>
            <a:off x="6016125" y="1513230"/>
            <a:ext cx="3005025" cy="2871220"/>
          </a:xfrm>
          <a:prstGeom prst="rect">
            <a:avLst/>
          </a:prstGeom>
          <a:noFill/>
          <a:ln>
            <a:noFill/>
          </a:ln>
        </p:spPr>
      </p:pic>
      <p:pic>
        <p:nvPicPr>
          <p:cNvPr id="418" name="Google Shape;418;p29"/>
          <p:cNvPicPr preferRelativeResize="0"/>
          <p:nvPr/>
        </p:nvPicPr>
        <p:blipFill rotWithShape="1">
          <a:blip r:embed="rId5">
            <a:alphaModFix/>
          </a:blip>
          <a:srcRect b="950" l="0" r="0" t="0"/>
          <a:stretch/>
        </p:blipFill>
        <p:spPr>
          <a:xfrm>
            <a:off x="2968982" y="1382475"/>
            <a:ext cx="3206030" cy="3132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4" name="Google Shape;42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5" name="Google Shape;42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6" name="Google Shape;426;p30"/>
          <p:cNvPicPr preferRelativeResize="0"/>
          <p:nvPr/>
        </p:nvPicPr>
        <p:blipFill>
          <a:blip r:embed="rId3">
            <a:alphaModFix/>
          </a:blip>
          <a:stretch>
            <a:fillRect/>
          </a:stretch>
        </p:blipFill>
        <p:spPr>
          <a:xfrm>
            <a:off x="233150" y="1487725"/>
            <a:ext cx="8677702" cy="274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432" name="Google Shape;43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pLMs are self-supervised models trained on large sequence databases</a:t>
            </a:r>
            <a:endParaRPr/>
          </a:p>
          <a:p>
            <a:pPr indent="-342900" lvl="0" marL="457200" rtl="0" algn="l">
              <a:spcBef>
                <a:spcPts val="0"/>
              </a:spcBef>
              <a:spcAft>
                <a:spcPts val="0"/>
              </a:spcAft>
              <a:buSzPts val="1800"/>
              <a:buChar char="-"/>
            </a:pPr>
            <a:r>
              <a:rPr lang="en"/>
              <a:t>Can be used for a variety of applications</a:t>
            </a:r>
            <a:endParaRPr/>
          </a:p>
          <a:p>
            <a:pPr indent="-317500" lvl="1" marL="914400" rtl="0" algn="l">
              <a:spcBef>
                <a:spcPts val="0"/>
              </a:spcBef>
              <a:spcAft>
                <a:spcPts val="0"/>
              </a:spcAft>
              <a:buSzPts val="1400"/>
              <a:buChar char="-"/>
            </a:pPr>
            <a:r>
              <a:rPr lang="en"/>
              <a:t>Structure prediction</a:t>
            </a:r>
            <a:endParaRPr/>
          </a:p>
          <a:p>
            <a:pPr indent="-317500" lvl="1" marL="914400" rtl="0" algn="l">
              <a:spcBef>
                <a:spcPts val="0"/>
              </a:spcBef>
              <a:spcAft>
                <a:spcPts val="0"/>
              </a:spcAft>
              <a:buSzPts val="1400"/>
              <a:buChar char="-"/>
            </a:pPr>
            <a:r>
              <a:rPr lang="en"/>
              <a:t>Sequence to fitness </a:t>
            </a:r>
            <a:r>
              <a:rPr lang="en"/>
              <a:t>mapping</a:t>
            </a:r>
            <a:endParaRPr/>
          </a:p>
          <a:p>
            <a:pPr indent="-317500" lvl="1" marL="914400" rtl="0" algn="l">
              <a:spcBef>
                <a:spcPts val="0"/>
              </a:spcBef>
              <a:spcAft>
                <a:spcPts val="0"/>
              </a:spcAft>
              <a:buSzPts val="1400"/>
              <a:buChar char="-"/>
            </a:pPr>
            <a:r>
              <a:rPr lang="en"/>
              <a:t>Evolutionary modeling</a:t>
            </a:r>
            <a:endParaRPr/>
          </a:p>
          <a:p>
            <a:pPr indent="-342900" lvl="0" marL="457200" rtl="0" algn="l">
              <a:spcBef>
                <a:spcPts val="0"/>
              </a:spcBef>
              <a:spcAft>
                <a:spcPts val="0"/>
              </a:spcAft>
              <a:buSzPts val="1800"/>
              <a:buChar char="-"/>
            </a:pPr>
            <a:r>
              <a:rPr lang="en"/>
              <a:t>pLMs are generally not the best solution to any given problem, but decent enough and easy to use for general purposes </a:t>
            </a:r>
            <a:endParaRPr/>
          </a:p>
        </p:txBody>
      </p:sp>
      <p:sp>
        <p:nvSpPr>
          <p:cNvPr id="433" name="Google Shape;43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many examples of language models applied to protein sequence data</a:t>
            </a:r>
            <a:endParaRPr/>
          </a:p>
        </p:txBody>
      </p:sp>
      <p:pic>
        <p:nvPicPr>
          <p:cNvPr id="62" name="Google Shape;62;p14"/>
          <p:cNvPicPr preferRelativeResize="0"/>
          <p:nvPr/>
        </p:nvPicPr>
        <p:blipFill rotWithShape="1">
          <a:blip r:embed="rId3">
            <a:alphaModFix/>
          </a:blip>
          <a:srcRect b="80432" l="0" r="0" t="0"/>
          <a:stretch/>
        </p:blipFill>
        <p:spPr>
          <a:xfrm>
            <a:off x="5822400" y="1381075"/>
            <a:ext cx="2400300" cy="812600"/>
          </a:xfrm>
          <a:prstGeom prst="rect">
            <a:avLst/>
          </a:prstGeom>
          <a:noFill/>
          <a:ln>
            <a:noFill/>
          </a:ln>
        </p:spPr>
      </p:pic>
      <p:pic>
        <p:nvPicPr>
          <p:cNvPr id="63" name="Google Shape;63;p14"/>
          <p:cNvPicPr preferRelativeResize="0"/>
          <p:nvPr/>
        </p:nvPicPr>
        <p:blipFill rotWithShape="1">
          <a:blip r:embed="rId3">
            <a:alphaModFix/>
          </a:blip>
          <a:srcRect b="0" l="0" r="0" t="29473"/>
          <a:stretch/>
        </p:blipFill>
        <p:spPr>
          <a:xfrm>
            <a:off x="5822400" y="2193675"/>
            <a:ext cx="2400300" cy="2928975"/>
          </a:xfrm>
          <a:prstGeom prst="rect">
            <a:avLst/>
          </a:prstGeom>
          <a:noFill/>
          <a:ln>
            <a:noFill/>
          </a:ln>
        </p:spPr>
      </p:pic>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 name="Google Shape;65;p14"/>
          <p:cNvSpPr/>
          <p:nvPr/>
        </p:nvSpPr>
        <p:spPr>
          <a:xfrm>
            <a:off x="7069275" y="4243825"/>
            <a:ext cx="1153500" cy="419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66" name="Google Shape;66;p14"/>
          <p:cNvSpPr txBox="1"/>
          <p:nvPr>
            <p:ph idx="1" type="body"/>
          </p:nvPr>
        </p:nvSpPr>
        <p:spPr>
          <a:xfrm>
            <a:off x="311700" y="1443275"/>
            <a:ext cx="4667700" cy="36795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Language models trained on large text databases can understand the grammatical and syntax rules of human language</a:t>
            </a:r>
            <a:endParaRPr/>
          </a:p>
          <a:p>
            <a:pPr indent="-342900" lvl="0" marL="457200" rtl="0" algn="l">
              <a:spcBef>
                <a:spcPts val="0"/>
              </a:spcBef>
              <a:spcAft>
                <a:spcPts val="0"/>
              </a:spcAft>
              <a:buSzPts val="1800"/>
              <a:buChar char="-"/>
            </a:pPr>
            <a:r>
              <a:rPr lang="en"/>
              <a:t>Proteins sequences are complex, with long range and higher-order interactions that are hard to model</a:t>
            </a:r>
            <a:endParaRPr/>
          </a:p>
          <a:p>
            <a:pPr indent="-342900" lvl="0" marL="457200" rtl="0" algn="l">
              <a:spcBef>
                <a:spcPts val="0"/>
              </a:spcBef>
              <a:spcAft>
                <a:spcPts val="0"/>
              </a:spcAft>
              <a:buSzPts val="1800"/>
              <a:buChar char="-"/>
            </a:pPr>
            <a:r>
              <a:rPr lang="en"/>
              <a:t>We could apply the NLP </a:t>
            </a:r>
            <a:r>
              <a:rPr lang="en"/>
              <a:t>architecture</a:t>
            </a:r>
            <a:r>
              <a:rPr lang="en"/>
              <a:t> to proteins and learn the rules and contexts in which particular amino acids appear</a:t>
            </a:r>
            <a:endParaRPr/>
          </a:p>
          <a:p>
            <a:pPr indent="-342900" lvl="0" marL="457200" rtl="0" algn="l">
              <a:spcBef>
                <a:spcPts val="0"/>
              </a:spcBef>
              <a:spcAft>
                <a:spcPts val="0"/>
              </a:spcAft>
              <a:buSzPts val="1800"/>
              <a:buChar char="-"/>
            </a:pPr>
            <a:r>
              <a:rPr lang="en"/>
              <a:t>Protein Language Models (pLMs)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9" name="Google Shape;439;p32"/>
          <p:cNvPicPr preferRelativeResize="0"/>
          <p:nvPr/>
        </p:nvPicPr>
        <p:blipFill>
          <a:blip r:embed="rId3">
            <a:alphaModFix/>
          </a:blip>
          <a:stretch>
            <a:fillRect/>
          </a:stretch>
        </p:blipFill>
        <p:spPr>
          <a:xfrm>
            <a:off x="1529013" y="1099612"/>
            <a:ext cx="6085974" cy="2944274"/>
          </a:xfrm>
          <a:prstGeom prst="rect">
            <a:avLst/>
          </a:prstGeom>
          <a:noFill/>
          <a:ln>
            <a:noFill/>
          </a:ln>
        </p:spPr>
      </p:pic>
      <p:sp>
        <p:nvSpPr>
          <p:cNvPr id="440" name="Google Shape;44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 pLMs black boxes? What are these things actually learning?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ESM has not learned the physics of protein folding</a:t>
            </a:r>
            <a:endParaRPr/>
          </a:p>
        </p:txBody>
      </p:sp>
      <p:pic>
        <p:nvPicPr>
          <p:cNvPr id="446" name="Google Shape;446;p33"/>
          <p:cNvPicPr preferRelativeResize="0"/>
          <p:nvPr/>
        </p:nvPicPr>
        <p:blipFill>
          <a:blip r:embed="rId3">
            <a:alphaModFix/>
          </a:blip>
          <a:stretch>
            <a:fillRect/>
          </a:stretch>
        </p:blipFill>
        <p:spPr>
          <a:xfrm>
            <a:off x="0" y="1081825"/>
            <a:ext cx="6520003" cy="2979845"/>
          </a:xfrm>
          <a:prstGeom prst="rect">
            <a:avLst/>
          </a:prstGeom>
          <a:noFill/>
          <a:ln>
            <a:noFill/>
          </a:ln>
        </p:spPr>
      </p:pic>
      <p:sp>
        <p:nvSpPr>
          <p:cNvPr id="447" name="Google Shape;44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8" name="Google Shape;448;p33"/>
          <p:cNvPicPr preferRelativeResize="0"/>
          <p:nvPr/>
        </p:nvPicPr>
        <p:blipFill>
          <a:blip r:embed="rId4">
            <a:alphaModFix/>
          </a:blip>
          <a:stretch>
            <a:fillRect/>
          </a:stretch>
        </p:blipFill>
        <p:spPr>
          <a:xfrm>
            <a:off x="6063575" y="2232475"/>
            <a:ext cx="3080424" cy="158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quick aside about unsupervised contact prediction</a:t>
            </a:r>
            <a:endParaRPr/>
          </a:p>
        </p:txBody>
      </p:sp>
      <p:sp>
        <p:nvSpPr>
          <p:cNvPr id="454" name="Google Shape;45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5" name="Google Shape;455;p34"/>
          <p:cNvPicPr preferRelativeResize="0"/>
          <p:nvPr/>
        </p:nvPicPr>
        <p:blipFill>
          <a:blip r:embed="rId3">
            <a:alphaModFix/>
          </a:blip>
          <a:stretch>
            <a:fillRect/>
          </a:stretch>
        </p:blipFill>
        <p:spPr>
          <a:xfrm>
            <a:off x="0" y="1532384"/>
            <a:ext cx="9144003" cy="2656583"/>
          </a:xfrm>
          <a:prstGeom prst="rect">
            <a:avLst/>
          </a:prstGeom>
          <a:noFill/>
          <a:ln>
            <a:noFill/>
          </a:ln>
        </p:spPr>
      </p:pic>
      <p:sp>
        <p:nvSpPr>
          <p:cNvPr id="456" name="Google Shape;45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quick aside about unsupervised contact prediction</a:t>
            </a:r>
            <a:endParaRPr/>
          </a:p>
        </p:txBody>
      </p:sp>
      <p:sp>
        <p:nvSpPr>
          <p:cNvPr id="462" name="Google Shape;46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63" name="Google Shape;46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35"/>
          <p:cNvPicPr preferRelativeResize="0"/>
          <p:nvPr/>
        </p:nvPicPr>
        <p:blipFill>
          <a:blip r:embed="rId3">
            <a:alphaModFix/>
          </a:blip>
          <a:stretch>
            <a:fillRect/>
          </a:stretch>
        </p:blipFill>
        <p:spPr>
          <a:xfrm>
            <a:off x="1994812" y="1261813"/>
            <a:ext cx="5154374" cy="3197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ESM is not memorizing protein folds, it is identifying interacting pairs of sequence motifs</a:t>
            </a:r>
            <a:endParaRPr/>
          </a:p>
        </p:txBody>
      </p:sp>
      <p:sp>
        <p:nvSpPr>
          <p:cNvPr id="470" name="Google Shape;47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1" name="Google Shape;471;p36"/>
          <p:cNvPicPr preferRelativeResize="0"/>
          <p:nvPr/>
        </p:nvPicPr>
        <p:blipFill>
          <a:blip r:embed="rId3">
            <a:alphaModFix/>
          </a:blip>
          <a:stretch>
            <a:fillRect/>
          </a:stretch>
        </p:blipFill>
        <p:spPr>
          <a:xfrm>
            <a:off x="1403608" y="1152475"/>
            <a:ext cx="6336768" cy="3416399"/>
          </a:xfrm>
          <a:prstGeom prst="rect">
            <a:avLst/>
          </a:prstGeom>
          <a:noFill/>
          <a:ln>
            <a:noFill/>
          </a:ln>
        </p:spPr>
      </p:pic>
      <p:pic>
        <p:nvPicPr>
          <p:cNvPr id="472" name="Google Shape;472;p36"/>
          <p:cNvPicPr preferRelativeResize="0"/>
          <p:nvPr/>
        </p:nvPicPr>
        <p:blipFill>
          <a:blip r:embed="rId4">
            <a:alphaModFix/>
          </a:blip>
          <a:stretch>
            <a:fillRect/>
          </a:stretch>
        </p:blipFill>
        <p:spPr>
          <a:xfrm>
            <a:off x="9224150" y="1277550"/>
            <a:ext cx="3448050" cy="1066800"/>
          </a:xfrm>
          <a:prstGeom prst="rect">
            <a:avLst/>
          </a:prstGeom>
          <a:noFill/>
          <a:ln>
            <a:noFill/>
          </a:ln>
        </p:spPr>
      </p:pic>
      <p:sp>
        <p:nvSpPr>
          <p:cNvPr id="473" name="Google Shape;47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4" name="Google Shape;474;p36"/>
          <p:cNvPicPr preferRelativeResize="0"/>
          <p:nvPr/>
        </p:nvPicPr>
        <p:blipFill>
          <a:blip r:embed="rId5">
            <a:alphaModFix/>
          </a:blip>
          <a:stretch>
            <a:fillRect/>
          </a:stretch>
        </p:blipFill>
        <p:spPr>
          <a:xfrm>
            <a:off x="7587986" y="1819600"/>
            <a:ext cx="1211064" cy="39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this the best we can do? Are we doomed (limited by number of parameters, number of layers, and pure compute power)?</a:t>
            </a:r>
            <a:endParaRPr/>
          </a:p>
        </p:txBody>
      </p:sp>
      <p:sp>
        <p:nvSpPr>
          <p:cNvPr id="480" name="Google Shape;48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81" name="Google Shape;48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is probably true for structure prediction </a:t>
            </a:r>
            <a:endParaRPr/>
          </a:p>
        </p:txBody>
      </p:sp>
      <p:sp>
        <p:nvSpPr>
          <p:cNvPr id="487" name="Google Shape;48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8" name="Google Shape;488;p38"/>
          <p:cNvPicPr preferRelativeResize="0"/>
          <p:nvPr/>
        </p:nvPicPr>
        <p:blipFill>
          <a:blip r:embed="rId3">
            <a:alphaModFix/>
          </a:blip>
          <a:stretch>
            <a:fillRect/>
          </a:stretch>
        </p:blipFill>
        <p:spPr>
          <a:xfrm>
            <a:off x="2624148" y="1152475"/>
            <a:ext cx="3303326" cy="3574901"/>
          </a:xfrm>
          <a:prstGeom prst="rect">
            <a:avLst/>
          </a:prstGeom>
          <a:noFill/>
          <a:ln>
            <a:noFill/>
          </a:ln>
        </p:spPr>
      </p:pic>
      <p:sp>
        <p:nvSpPr>
          <p:cNvPr id="489" name="Google Shape;48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 learning helps for some tasks, but </a:t>
            </a:r>
            <a:r>
              <a:rPr lang="en"/>
              <a:t>performance</a:t>
            </a:r>
            <a:r>
              <a:rPr lang="en"/>
              <a:t> seems to have leveled out with scaling</a:t>
            </a:r>
            <a:endParaRPr/>
          </a:p>
        </p:txBody>
      </p:sp>
      <p:sp>
        <p:nvSpPr>
          <p:cNvPr id="495" name="Google Shape;49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6" name="Google Shape;496;p39"/>
          <p:cNvPicPr preferRelativeResize="0"/>
          <p:nvPr/>
        </p:nvPicPr>
        <p:blipFill>
          <a:blip r:embed="rId3">
            <a:alphaModFix/>
          </a:blip>
          <a:stretch>
            <a:fillRect/>
          </a:stretch>
        </p:blipFill>
        <p:spPr>
          <a:xfrm>
            <a:off x="-1520384" y="1085275"/>
            <a:ext cx="6941017" cy="5143500"/>
          </a:xfrm>
          <a:prstGeom prst="rect">
            <a:avLst/>
          </a:prstGeom>
          <a:noFill/>
          <a:ln>
            <a:noFill/>
          </a:ln>
        </p:spPr>
      </p:pic>
      <p:pic>
        <p:nvPicPr>
          <p:cNvPr id="497" name="Google Shape;497;p39"/>
          <p:cNvPicPr preferRelativeResize="0"/>
          <p:nvPr/>
        </p:nvPicPr>
        <p:blipFill>
          <a:blip r:embed="rId4">
            <a:alphaModFix/>
          </a:blip>
          <a:stretch>
            <a:fillRect/>
          </a:stretch>
        </p:blipFill>
        <p:spPr>
          <a:xfrm>
            <a:off x="5092520" y="1085275"/>
            <a:ext cx="5368059" cy="5143499"/>
          </a:xfrm>
          <a:prstGeom prst="rect">
            <a:avLst/>
          </a:prstGeom>
          <a:noFill/>
          <a:ln>
            <a:noFill/>
          </a:ln>
        </p:spPr>
      </p:pic>
      <p:sp>
        <p:nvSpPr>
          <p:cNvPr id="498" name="Google Shape;49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ESM?</a:t>
            </a:r>
            <a:endParaRPr/>
          </a:p>
        </p:txBody>
      </p:sp>
      <p:sp>
        <p:nvSpPr>
          <p:cNvPr id="72" name="Google Shape;72;p15"/>
          <p:cNvSpPr txBox="1"/>
          <p:nvPr>
            <p:ph idx="1" type="body"/>
          </p:nvPr>
        </p:nvSpPr>
        <p:spPr>
          <a:xfrm>
            <a:off x="311700" y="1152475"/>
            <a:ext cx="466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E</a:t>
            </a:r>
            <a:r>
              <a:rPr lang="en"/>
              <a:t>volutionary </a:t>
            </a:r>
            <a:r>
              <a:rPr b="1" lang="en"/>
              <a:t>S</a:t>
            </a:r>
            <a:r>
              <a:rPr lang="en"/>
              <a:t>cale </a:t>
            </a:r>
            <a:r>
              <a:rPr b="1" lang="en"/>
              <a:t>M</a:t>
            </a:r>
            <a:r>
              <a:rPr lang="en"/>
              <a:t>odeling</a:t>
            </a:r>
            <a:endParaRPr/>
          </a:p>
          <a:p>
            <a:pPr indent="-342900" lvl="0" marL="457200" rtl="0" algn="l">
              <a:spcBef>
                <a:spcPts val="0"/>
              </a:spcBef>
              <a:spcAft>
                <a:spcPts val="0"/>
              </a:spcAft>
              <a:buSzPts val="1800"/>
              <a:buChar char="-"/>
            </a:pPr>
            <a:r>
              <a:rPr lang="en"/>
              <a:t>Encoder only </a:t>
            </a:r>
            <a:r>
              <a:rPr lang="en"/>
              <a:t>BERT language model</a:t>
            </a:r>
            <a:endParaRPr/>
          </a:p>
          <a:p>
            <a:pPr indent="-317500" lvl="1" marL="914400" rtl="0" algn="l">
              <a:spcBef>
                <a:spcPts val="0"/>
              </a:spcBef>
              <a:spcAft>
                <a:spcPts val="0"/>
              </a:spcAft>
              <a:buSzPts val="1400"/>
              <a:buChar char="-"/>
            </a:pPr>
            <a:r>
              <a:rPr lang="en"/>
              <a:t>Masked language training objective</a:t>
            </a:r>
            <a:endParaRPr/>
          </a:p>
          <a:p>
            <a:pPr indent="-317500" lvl="1" marL="914400" rtl="0" algn="l">
              <a:spcBef>
                <a:spcPts val="0"/>
              </a:spcBef>
              <a:spcAft>
                <a:spcPts val="0"/>
              </a:spcAft>
              <a:buSzPts val="1400"/>
              <a:buChar char="-"/>
            </a:pPr>
            <a:r>
              <a:rPr lang="en"/>
              <a:t>Input → Protein sequence</a:t>
            </a:r>
            <a:endParaRPr/>
          </a:p>
          <a:p>
            <a:pPr indent="-317500" lvl="1" marL="914400" rtl="0" algn="l">
              <a:spcBef>
                <a:spcPts val="0"/>
              </a:spcBef>
              <a:spcAft>
                <a:spcPts val="0"/>
              </a:spcAft>
              <a:buSzPts val="1400"/>
              <a:buChar char="-"/>
            </a:pPr>
            <a:r>
              <a:rPr lang="en"/>
              <a:t>Output → Distribution of amino acids given a sequence background</a:t>
            </a:r>
            <a:endParaRPr/>
          </a:p>
          <a:p>
            <a:pPr indent="-342900" lvl="0" marL="457200" rtl="0" algn="l">
              <a:spcBef>
                <a:spcPts val="0"/>
              </a:spcBef>
              <a:spcAft>
                <a:spcPts val="0"/>
              </a:spcAft>
              <a:buSzPts val="1800"/>
              <a:buChar char="-"/>
            </a:pPr>
            <a:r>
              <a:rPr lang="en"/>
              <a:t>Trained over nearly 65M protein sequences </a:t>
            </a:r>
            <a:endParaRPr/>
          </a:p>
        </p:txBody>
      </p:sp>
      <p:pic>
        <p:nvPicPr>
          <p:cNvPr id="73" name="Google Shape;73;p15"/>
          <p:cNvPicPr preferRelativeResize="0"/>
          <p:nvPr/>
        </p:nvPicPr>
        <p:blipFill>
          <a:blip r:embed="rId3">
            <a:alphaModFix/>
          </a:blip>
          <a:stretch>
            <a:fillRect/>
          </a:stretch>
        </p:blipFill>
        <p:spPr>
          <a:xfrm>
            <a:off x="5549375" y="661263"/>
            <a:ext cx="3201358" cy="3820975"/>
          </a:xfrm>
          <a:prstGeom prst="rect">
            <a:avLst/>
          </a:prstGeom>
          <a:noFill/>
          <a:ln>
            <a:noFill/>
          </a:ln>
        </p:spPr>
      </p:pic>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 name="Google Shape;75;p15"/>
          <p:cNvPicPr preferRelativeResize="0"/>
          <p:nvPr/>
        </p:nvPicPr>
        <p:blipFill>
          <a:blip r:embed="rId4">
            <a:alphaModFix/>
          </a:blip>
          <a:stretch>
            <a:fillRect/>
          </a:stretch>
        </p:blipFill>
        <p:spPr>
          <a:xfrm>
            <a:off x="212675" y="3564200"/>
            <a:ext cx="5549375" cy="918050"/>
          </a:xfrm>
          <a:prstGeom prst="rect">
            <a:avLst/>
          </a:prstGeom>
          <a:noFill/>
          <a:ln>
            <a:noFill/>
          </a:ln>
        </p:spPr>
      </p:pic>
      <p:cxnSp>
        <p:nvCxnSpPr>
          <p:cNvPr id="76" name="Google Shape;76;p15"/>
          <p:cNvCxnSpPr/>
          <p:nvPr/>
        </p:nvCxnSpPr>
        <p:spPr>
          <a:xfrm flipH="1" rot="10800000">
            <a:off x="2020075" y="4197600"/>
            <a:ext cx="545700" cy="416100"/>
          </a:xfrm>
          <a:prstGeom prst="straightConnector1">
            <a:avLst/>
          </a:prstGeom>
          <a:noFill/>
          <a:ln cap="flat" cmpd="sng" w="9525">
            <a:solidFill>
              <a:schemeClr val="dk2"/>
            </a:solidFill>
            <a:prstDash val="solid"/>
            <a:round/>
            <a:headEnd len="med" w="med" type="none"/>
            <a:tailEnd len="med" w="med" type="triangle"/>
          </a:ln>
        </p:spPr>
      </p:cxnSp>
      <p:sp>
        <p:nvSpPr>
          <p:cNvPr id="77" name="Google Shape;77;p15"/>
          <p:cNvSpPr txBox="1"/>
          <p:nvPr/>
        </p:nvSpPr>
        <p:spPr>
          <a:xfrm>
            <a:off x="763850" y="4663225"/>
            <a:ext cx="2967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Helvetica Neue"/>
                <a:ea typeface="Helvetica Neue"/>
                <a:cs typeface="Helvetica Neue"/>
                <a:sym typeface="Helvetica Neue"/>
              </a:rPr>
              <a:t>Expectation over sequence x averaging all possible masking </a:t>
            </a:r>
            <a:r>
              <a:rPr lang="en" sz="1200">
                <a:solidFill>
                  <a:schemeClr val="dk2"/>
                </a:solidFill>
                <a:latin typeface="Helvetica Neue"/>
                <a:ea typeface="Helvetica Neue"/>
                <a:cs typeface="Helvetica Neue"/>
                <a:sym typeface="Helvetica Neue"/>
              </a:rPr>
              <a:t>indices</a:t>
            </a:r>
            <a:r>
              <a:rPr lang="en" sz="1200">
                <a:solidFill>
                  <a:schemeClr val="dk2"/>
                </a:solidFill>
                <a:latin typeface="Helvetica Neue"/>
                <a:ea typeface="Helvetica Neue"/>
                <a:cs typeface="Helvetica Neue"/>
                <a:sym typeface="Helvetica Neue"/>
              </a:rPr>
              <a:t> M</a:t>
            </a:r>
            <a:endParaRPr sz="1200">
              <a:solidFill>
                <a:schemeClr val="dk2"/>
              </a:solidFill>
              <a:latin typeface="Helvetica Neue"/>
              <a:ea typeface="Helvetica Neue"/>
              <a:cs typeface="Helvetica Neue"/>
              <a:sym typeface="Helvetica Neue"/>
            </a:endParaRPr>
          </a:p>
        </p:txBody>
      </p:sp>
      <p:cxnSp>
        <p:nvCxnSpPr>
          <p:cNvPr id="78" name="Google Shape;78;p15"/>
          <p:cNvCxnSpPr/>
          <p:nvPr/>
        </p:nvCxnSpPr>
        <p:spPr>
          <a:xfrm rot="10800000">
            <a:off x="4960875" y="4243675"/>
            <a:ext cx="730500" cy="325200"/>
          </a:xfrm>
          <a:prstGeom prst="straightConnector1">
            <a:avLst/>
          </a:prstGeom>
          <a:noFill/>
          <a:ln cap="flat" cmpd="sng" w="9525">
            <a:solidFill>
              <a:schemeClr val="dk2"/>
            </a:solidFill>
            <a:prstDash val="solid"/>
            <a:round/>
            <a:headEnd len="med" w="med" type="none"/>
            <a:tailEnd len="med" w="med" type="triangle"/>
          </a:ln>
        </p:spPr>
      </p:cxnSp>
      <p:sp>
        <p:nvSpPr>
          <p:cNvPr id="79" name="Google Shape;79;p15"/>
          <p:cNvSpPr txBox="1"/>
          <p:nvPr/>
        </p:nvSpPr>
        <p:spPr>
          <a:xfrm>
            <a:off x="4979400" y="4482250"/>
            <a:ext cx="269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Helvetica Neue"/>
                <a:ea typeface="Helvetica Neue"/>
                <a:cs typeface="Helvetica Neue"/>
                <a:sym typeface="Helvetica Neue"/>
              </a:rPr>
              <a:t>Probability of amino acid at </a:t>
            </a:r>
            <a:r>
              <a:rPr lang="en" sz="1200">
                <a:solidFill>
                  <a:schemeClr val="dk2"/>
                </a:solidFill>
                <a:latin typeface="Helvetica Neue"/>
                <a:ea typeface="Helvetica Neue"/>
                <a:cs typeface="Helvetica Neue"/>
                <a:sym typeface="Helvetica Neue"/>
              </a:rPr>
              <a:t>position</a:t>
            </a:r>
            <a:r>
              <a:rPr lang="en" sz="1200">
                <a:solidFill>
                  <a:schemeClr val="dk2"/>
                </a:solidFill>
                <a:latin typeface="Helvetica Neue"/>
                <a:ea typeface="Helvetica Neue"/>
                <a:cs typeface="Helvetica Neue"/>
                <a:sym typeface="Helvetica Neue"/>
              </a:rPr>
              <a:t> i given sequence context</a:t>
            </a:r>
            <a:endParaRPr sz="1200">
              <a:solidFill>
                <a:schemeClr val="dk2"/>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ESM2 training</a:t>
            </a:r>
            <a:endParaRPr/>
          </a:p>
        </p:txBody>
      </p:sp>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6" name="Google Shape;86;p16"/>
          <p:cNvSpPr/>
          <p:nvPr/>
        </p:nvSpPr>
        <p:spPr>
          <a:xfrm>
            <a:off x="3057575" y="1060625"/>
            <a:ext cx="1246500" cy="12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87" name="Google Shape;87;p16"/>
          <p:cNvSpPr/>
          <p:nvPr/>
        </p:nvSpPr>
        <p:spPr>
          <a:xfrm>
            <a:off x="2942175" y="1167175"/>
            <a:ext cx="1246500" cy="12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cxnSp>
        <p:nvCxnSpPr>
          <p:cNvPr id="88" name="Google Shape;88;p16"/>
          <p:cNvCxnSpPr/>
          <p:nvPr/>
        </p:nvCxnSpPr>
        <p:spPr>
          <a:xfrm>
            <a:off x="2181275" y="1885945"/>
            <a:ext cx="550800" cy="0"/>
          </a:xfrm>
          <a:prstGeom prst="straightConnector1">
            <a:avLst/>
          </a:prstGeom>
          <a:noFill/>
          <a:ln cap="flat" cmpd="sng" w="9525">
            <a:solidFill>
              <a:schemeClr val="dk2"/>
            </a:solidFill>
            <a:prstDash val="solid"/>
            <a:round/>
            <a:headEnd len="med" w="med" type="none"/>
            <a:tailEnd len="med" w="med" type="triangle"/>
          </a:ln>
        </p:spPr>
      </p:cxnSp>
      <p:sp>
        <p:nvSpPr>
          <p:cNvPr id="89" name="Google Shape;89;p16"/>
          <p:cNvSpPr/>
          <p:nvPr/>
        </p:nvSpPr>
        <p:spPr>
          <a:xfrm>
            <a:off x="2732075" y="1255200"/>
            <a:ext cx="1350900" cy="12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48 </a:t>
            </a:r>
            <a:r>
              <a:rPr lang="en">
                <a:latin typeface="Helvetica Neue"/>
                <a:ea typeface="Helvetica Neue"/>
                <a:cs typeface="Helvetica Neue"/>
                <a:sym typeface="Helvetica Neue"/>
              </a:rPr>
              <a:t>Self-attention Heads</a:t>
            </a:r>
            <a:endParaRPr>
              <a:latin typeface="Helvetica Neue"/>
              <a:ea typeface="Helvetica Neue"/>
              <a:cs typeface="Helvetica Neue"/>
              <a:sym typeface="Helvetica Neue"/>
            </a:endParaRPr>
          </a:p>
        </p:txBody>
      </p:sp>
      <p:cxnSp>
        <p:nvCxnSpPr>
          <p:cNvPr id="90" name="Google Shape;90;p16"/>
          <p:cNvCxnSpPr/>
          <p:nvPr/>
        </p:nvCxnSpPr>
        <p:spPr>
          <a:xfrm>
            <a:off x="4330263" y="1885945"/>
            <a:ext cx="550800" cy="0"/>
          </a:xfrm>
          <a:prstGeom prst="straightConnector1">
            <a:avLst/>
          </a:prstGeom>
          <a:noFill/>
          <a:ln cap="flat" cmpd="sng" w="9525">
            <a:solidFill>
              <a:schemeClr val="dk2"/>
            </a:solidFill>
            <a:prstDash val="solid"/>
            <a:round/>
            <a:headEnd len="med" w="med" type="none"/>
            <a:tailEnd len="med" w="med" type="triangle"/>
          </a:ln>
        </p:spPr>
      </p:cxnSp>
      <p:grpSp>
        <p:nvGrpSpPr>
          <p:cNvPr id="91" name="Google Shape;91;p16"/>
          <p:cNvGrpSpPr/>
          <p:nvPr/>
        </p:nvGrpSpPr>
        <p:grpSpPr>
          <a:xfrm>
            <a:off x="1690300" y="1255100"/>
            <a:ext cx="425400" cy="1261500"/>
            <a:chOff x="242500" y="1940900"/>
            <a:chExt cx="425400" cy="1261500"/>
          </a:xfrm>
        </p:grpSpPr>
        <p:sp>
          <p:nvSpPr>
            <p:cNvPr id="92" name="Google Shape;92;p16"/>
            <p:cNvSpPr/>
            <p:nvPr/>
          </p:nvSpPr>
          <p:spPr>
            <a:xfrm>
              <a:off x="242500" y="1940900"/>
              <a:ext cx="425400" cy="1261500"/>
            </a:xfrm>
            <a:prstGeom prst="rect">
              <a:avLst/>
            </a:prstGeom>
            <a:solidFill>
              <a:srgbClr val="DD7E6B"/>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3" name="Google Shape;93;p16"/>
            <p:cNvSpPr/>
            <p:nvPr/>
          </p:nvSpPr>
          <p:spPr>
            <a:xfrm>
              <a:off x="242500" y="1940900"/>
              <a:ext cx="425400" cy="247800"/>
            </a:xfrm>
            <a:prstGeom prst="rect">
              <a:avLst/>
            </a:prstGeom>
            <a:solidFill>
              <a:srgbClr val="CC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4" name="Google Shape;94;p16"/>
            <p:cNvSpPr/>
            <p:nvPr/>
          </p:nvSpPr>
          <p:spPr>
            <a:xfrm>
              <a:off x="242500" y="2188700"/>
              <a:ext cx="425400" cy="2478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5" name="Google Shape;95;p16"/>
            <p:cNvSpPr/>
            <p:nvPr/>
          </p:nvSpPr>
          <p:spPr>
            <a:xfrm>
              <a:off x="242500" y="2436500"/>
              <a:ext cx="425400" cy="247800"/>
            </a:xfrm>
            <a:prstGeom prst="rect">
              <a:avLst/>
            </a:prstGeom>
            <a:solidFill>
              <a:srgbClr val="6AA84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6" name="Google Shape;96;p16"/>
            <p:cNvSpPr/>
            <p:nvPr/>
          </p:nvSpPr>
          <p:spPr>
            <a:xfrm>
              <a:off x="242500" y="2684300"/>
              <a:ext cx="425400" cy="247800"/>
            </a:xfrm>
            <a:prstGeom prst="rect">
              <a:avLst/>
            </a:prstGeom>
            <a:solidFill>
              <a:srgbClr val="F1C23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97" name="Google Shape;97;p16"/>
          <p:cNvGrpSpPr/>
          <p:nvPr/>
        </p:nvGrpSpPr>
        <p:grpSpPr>
          <a:xfrm>
            <a:off x="5128350" y="1255100"/>
            <a:ext cx="425400" cy="1261500"/>
            <a:chOff x="242500" y="1940900"/>
            <a:chExt cx="425400" cy="1261500"/>
          </a:xfrm>
        </p:grpSpPr>
        <p:sp>
          <p:nvSpPr>
            <p:cNvPr id="98" name="Google Shape;98;p16"/>
            <p:cNvSpPr/>
            <p:nvPr/>
          </p:nvSpPr>
          <p:spPr>
            <a:xfrm>
              <a:off x="242500" y="1940900"/>
              <a:ext cx="425400" cy="12615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9" name="Google Shape;99;p16"/>
            <p:cNvSpPr/>
            <p:nvPr/>
          </p:nvSpPr>
          <p:spPr>
            <a:xfrm>
              <a:off x="242500" y="19409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00" name="Google Shape;100;p16"/>
            <p:cNvSpPr/>
            <p:nvPr/>
          </p:nvSpPr>
          <p:spPr>
            <a:xfrm>
              <a:off x="242500" y="21887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01" name="Google Shape;101;p16"/>
            <p:cNvSpPr/>
            <p:nvPr/>
          </p:nvSpPr>
          <p:spPr>
            <a:xfrm>
              <a:off x="242500" y="24365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02" name="Google Shape;102;p16"/>
            <p:cNvSpPr/>
            <p:nvPr/>
          </p:nvSpPr>
          <p:spPr>
            <a:xfrm>
              <a:off x="242500" y="26843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sp>
        <p:nvSpPr>
          <p:cNvPr id="103" name="Google Shape;103;p16"/>
          <p:cNvSpPr txBox="1"/>
          <p:nvPr/>
        </p:nvSpPr>
        <p:spPr>
          <a:xfrm>
            <a:off x="1346825" y="2786250"/>
            <a:ext cx="223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One hot + RoPE positional encoding</a:t>
            </a:r>
            <a:endParaRPr sz="1800">
              <a:solidFill>
                <a:schemeClr val="dk2"/>
              </a:solidFill>
              <a:latin typeface="Helvetica Neue"/>
              <a:ea typeface="Helvetica Neue"/>
              <a:cs typeface="Helvetica Neue"/>
              <a:sym typeface="Helvetica Neue"/>
            </a:endParaRPr>
          </a:p>
        </p:txBody>
      </p:sp>
      <p:sp>
        <p:nvSpPr>
          <p:cNvPr id="104" name="Google Shape;104;p16"/>
          <p:cNvSpPr txBox="1"/>
          <p:nvPr/>
        </p:nvSpPr>
        <p:spPr>
          <a:xfrm>
            <a:off x="4975700" y="361925"/>
            <a:ext cx="1669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E ~ 5120</a:t>
            </a:r>
            <a:endParaRPr sz="18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‘Embeddings’</a:t>
            </a:r>
            <a:endParaRPr sz="1800">
              <a:solidFill>
                <a:schemeClr val="dk2"/>
              </a:solidFill>
              <a:latin typeface="Helvetica Neue"/>
              <a:ea typeface="Helvetica Neue"/>
              <a:cs typeface="Helvetica Neue"/>
              <a:sym typeface="Helvetica Neue"/>
            </a:endParaRPr>
          </a:p>
        </p:txBody>
      </p:sp>
      <p:cxnSp>
        <p:nvCxnSpPr>
          <p:cNvPr id="105" name="Google Shape;105;p16"/>
          <p:cNvCxnSpPr/>
          <p:nvPr/>
        </p:nvCxnSpPr>
        <p:spPr>
          <a:xfrm>
            <a:off x="6416200" y="1885845"/>
            <a:ext cx="550800" cy="0"/>
          </a:xfrm>
          <a:prstGeom prst="straightConnector1">
            <a:avLst/>
          </a:prstGeom>
          <a:noFill/>
          <a:ln cap="flat" cmpd="sng" w="9525">
            <a:solidFill>
              <a:schemeClr val="dk2"/>
            </a:solidFill>
            <a:prstDash val="solid"/>
            <a:round/>
            <a:headEnd len="med" w="med" type="none"/>
            <a:tailEnd len="med" w="med" type="triangle"/>
          </a:ln>
        </p:spPr>
      </p:cxnSp>
      <p:sp>
        <p:nvSpPr>
          <p:cNvPr id="106" name="Google Shape;106;p16"/>
          <p:cNvSpPr/>
          <p:nvPr/>
        </p:nvSpPr>
        <p:spPr>
          <a:xfrm>
            <a:off x="7001850" y="1255100"/>
            <a:ext cx="974100" cy="12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MLP + row softmax</a:t>
            </a:r>
            <a:endParaRPr>
              <a:latin typeface="Helvetica Neue"/>
              <a:ea typeface="Helvetica Neue"/>
              <a:cs typeface="Helvetica Neue"/>
              <a:sym typeface="Helvetica Neue"/>
            </a:endParaRPr>
          </a:p>
        </p:txBody>
      </p:sp>
      <p:grpSp>
        <p:nvGrpSpPr>
          <p:cNvPr id="107" name="Google Shape;107;p16"/>
          <p:cNvGrpSpPr/>
          <p:nvPr/>
        </p:nvGrpSpPr>
        <p:grpSpPr>
          <a:xfrm>
            <a:off x="5530538" y="1255100"/>
            <a:ext cx="425400" cy="1261500"/>
            <a:chOff x="242500" y="1940900"/>
            <a:chExt cx="425400" cy="1261500"/>
          </a:xfrm>
        </p:grpSpPr>
        <p:sp>
          <p:nvSpPr>
            <p:cNvPr id="108" name="Google Shape;108;p16"/>
            <p:cNvSpPr/>
            <p:nvPr/>
          </p:nvSpPr>
          <p:spPr>
            <a:xfrm>
              <a:off x="242500" y="1940900"/>
              <a:ext cx="425400" cy="12615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09" name="Google Shape;109;p16"/>
            <p:cNvSpPr/>
            <p:nvPr/>
          </p:nvSpPr>
          <p:spPr>
            <a:xfrm>
              <a:off x="242500" y="19409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10" name="Google Shape;110;p16"/>
            <p:cNvSpPr/>
            <p:nvPr/>
          </p:nvSpPr>
          <p:spPr>
            <a:xfrm>
              <a:off x="242500" y="21887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11" name="Google Shape;111;p16"/>
            <p:cNvSpPr/>
            <p:nvPr/>
          </p:nvSpPr>
          <p:spPr>
            <a:xfrm>
              <a:off x="242500" y="24365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12" name="Google Shape;112;p16"/>
            <p:cNvSpPr/>
            <p:nvPr/>
          </p:nvSpPr>
          <p:spPr>
            <a:xfrm>
              <a:off x="242500" y="26843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113" name="Google Shape;113;p16"/>
          <p:cNvGrpSpPr/>
          <p:nvPr/>
        </p:nvGrpSpPr>
        <p:grpSpPr>
          <a:xfrm>
            <a:off x="5955950" y="1255200"/>
            <a:ext cx="425400" cy="1261500"/>
            <a:chOff x="242500" y="1940900"/>
            <a:chExt cx="425400" cy="1261500"/>
          </a:xfrm>
        </p:grpSpPr>
        <p:sp>
          <p:nvSpPr>
            <p:cNvPr id="114" name="Google Shape;114;p16"/>
            <p:cNvSpPr/>
            <p:nvPr/>
          </p:nvSpPr>
          <p:spPr>
            <a:xfrm>
              <a:off x="242500" y="1940900"/>
              <a:ext cx="425400" cy="12615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15" name="Google Shape;115;p16"/>
            <p:cNvSpPr/>
            <p:nvPr/>
          </p:nvSpPr>
          <p:spPr>
            <a:xfrm>
              <a:off x="242500" y="19409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16" name="Google Shape;116;p16"/>
            <p:cNvSpPr/>
            <p:nvPr/>
          </p:nvSpPr>
          <p:spPr>
            <a:xfrm>
              <a:off x="242500" y="21887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17" name="Google Shape;117;p16"/>
            <p:cNvSpPr/>
            <p:nvPr/>
          </p:nvSpPr>
          <p:spPr>
            <a:xfrm>
              <a:off x="242500" y="24365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18" name="Google Shape;118;p16"/>
            <p:cNvSpPr/>
            <p:nvPr/>
          </p:nvSpPr>
          <p:spPr>
            <a:xfrm>
              <a:off x="242500" y="26843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sp>
        <p:nvSpPr>
          <p:cNvPr id="119" name="Google Shape;119;p16"/>
          <p:cNvSpPr txBox="1"/>
          <p:nvPr/>
        </p:nvSpPr>
        <p:spPr>
          <a:xfrm>
            <a:off x="4792213" y="1655000"/>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L</a:t>
            </a:r>
            <a:endParaRPr sz="1800">
              <a:solidFill>
                <a:schemeClr val="dk2"/>
              </a:solidFill>
              <a:latin typeface="Helvetica Neue"/>
              <a:ea typeface="Helvetica Neue"/>
              <a:cs typeface="Helvetica Neue"/>
              <a:sym typeface="Helvetica Neue"/>
            </a:endParaRPr>
          </a:p>
        </p:txBody>
      </p:sp>
      <p:sp>
        <p:nvSpPr>
          <p:cNvPr id="120" name="Google Shape;120;p16"/>
          <p:cNvSpPr txBox="1"/>
          <p:nvPr/>
        </p:nvSpPr>
        <p:spPr>
          <a:xfrm>
            <a:off x="5568200" y="2484675"/>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E</a:t>
            </a:r>
            <a:endParaRPr sz="1800">
              <a:solidFill>
                <a:schemeClr val="dk2"/>
              </a:solidFill>
              <a:latin typeface="Helvetica Neue"/>
              <a:ea typeface="Helvetica Neue"/>
              <a:cs typeface="Helvetica Neue"/>
              <a:sym typeface="Helvetica Neue"/>
            </a:endParaRPr>
          </a:p>
        </p:txBody>
      </p:sp>
      <p:sp>
        <p:nvSpPr>
          <p:cNvPr id="121" name="Google Shape;12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22" name="Google Shape;122;p16"/>
          <p:cNvCxnSpPr/>
          <p:nvPr/>
        </p:nvCxnSpPr>
        <p:spPr>
          <a:xfrm rot="10800000">
            <a:off x="2436225" y="1893600"/>
            <a:ext cx="0" cy="799500"/>
          </a:xfrm>
          <a:prstGeom prst="straightConnector1">
            <a:avLst/>
          </a:prstGeom>
          <a:noFill/>
          <a:ln cap="flat" cmpd="sng" w="9525">
            <a:solidFill>
              <a:schemeClr val="dk2"/>
            </a:solidFill>
            <a:prstDash val="solid"/>
            <a:round/>
            <a:headEnd len="med" w="med" type="none"/>
            <a:tailEnd len="med" w="med" type="triangle"/>
          </a:ln>
        </p:spPr>
      </p:cxnSp>
      <p:grpSp>
        <p:nvGrpSpPr>
          <p:cNvPr id="123" name="Google Shape;123;p16"/>
          <p:cNvGrpSpPr/>
          <p:nvPr/>
        </p:nvGrpSpPr>
        <p:grpSpPr>
          <a:xfrm>
            <a:off x="242500" y="1255200"/>
            <a:ext cx="425400" cy="1261500"/>
            <a:chOff x="242500" y="1940900"/>
            <a:chExt cx="425400" cy="1261500"/>
          </a:xfrm>
        </p:grpSpPr>
        <p:sp>
          <p:nvSpPr>
            <p:cNvPr id="124" name="Google Shape;124;p16"/>
            <p:cNvSpPr/>
            <p:nvPr/>
          </p:nvSpPr>
          <p:spPr>
            <a:xfrm>
              <a:off x="242500" y="1940900"/>
              <a:ext cx="425400" cy="1261500"/>
            </a:xfrm>
            <a:prstGeom prst="rect">
              <a:avLst/>
            </a:prstGeom>
            <a:solidFill>
              <a:srgbClr val="DD7E6B"/>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25" name="Google Shape;125;p16"/>
            <p:cNvSpPr/>
            <p:nvPr/>
          </p:nvSpPr>
          <p:spPr>
            <a:xfrm>
              <a:off x="242500" y="1940900"/>
              <a:ext cx="425400" cy="247800"/>
            </a:xfrm>
            <a:prstGeom prst="rect">
              <a:avLst/>
            </a:prstGeom>
            <a:solidFill>
              <a:srgbClr val="CC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26" name="Google Shape;126;p16"/>
            <p:cNvSpPr/>
            <p:nvPr/>
          </p:nvSpPr>
          <p:spPr>
            <a:xfrm>
              <a:off x="242500" y="2188700"/>
              <a:ext cx="425400" cy="247800"/>
            </a:xfrm>
            <a:prstGeom prst="rect">
              <a:avLst/>
            </a:prstGeom>
            <a:solidFill>
              <a:srgbClr val="A64D7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27" name="Google Shape;127;p16"/>
            <p:cNvSpPr/>
            <p:nvPr/>
          </p:nvSpPr>
          <p:spPr>
            <a:xfrm>
              <a:off x="242500" y="2436500"/>
              <a:ext cx="425400" cy="247800"/>
            </a:xfrm>
            <a:prstGeom prst="rect">
              <a:avLst/>
            </a:prstGeom>
            <a:solidFill>
              <a:srgbClr val="6AA84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28" name="Google Shape;128;p16"/>
            <p:cNvSpPr/>
            <p:nvPr/>
          </p:nvSpPr>
          <p:spPr>
            <a:xfrm>
              <a:off x="242500" y="2684300"/>
              <a:ext cx="425400" cy="247800"/>
            </a:xfrm>
            <a:prstGeom prst="rect">
              <a:avLst/>
            </a:prstGeom>
            <a:solidFill>
              <a:srgbClr val="F1C23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cxnSp>
        <p:nvCxnSpPr>
          <p:cNvPr id="129" name="Google Shape;129;p16"/>
          <p:cNvCxnSpPr>
            <a:endCxn id="94" idx="1"/>
          </p:cNvCxnSpPr>
          <p:nvPr/>
        </p:nvCxnSpPr>
        <p:spPr>
          <a:xfrm>
            <a:off x="716200" y="1625600"/>
            <a:ext cx="974100" cy="1200"/>
          </a:xfrm>
          <a:prstGeom prst="straightConnector1">
            <a:avLst/>
          </a:prstGeom>
          <a:noFill/>
          <a:ln cap="flat" cmpd="sng" w="9525">
            <a:solidFill>
              <a:schemeClr val="dk2"/>
            </a:solidFill>
            <a:prstDash val="solid"/>
            <a:round/>
            <a:headEnd len="med" w="med" type="none"/>
            <a:tailEnd len="med" w="med" type="triangle"/>
          </a:ln>
        </p:spPr>
      </p:cxnSp>
      <p:sp>
        <p:nvSpPr>
          <p:cNvPr id="130" name="Google Shape;130;p16"/>
          <p:cNvSpPr txBox="1"/>
          <p:nvPr/>
        </p:nvSpPr>
        <p:spPr>
          <a:xfrm>
            <a:off x="759400" y="1060625"/>
            <a:ext cx="83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Mask </a:t>
            </a:r>
            <a:endParaRPr sz="1800">
              <a:solidFill>
                <a:schemeClr val="dk2"/>
              </a:solidFill>
              <a:latin typeface="Helvetica Neue"/>
              <a:ea typeface="Helvetica Neue"/>
              <a:cs typeface="Helvetica Neue"/>
              <a:sym typeface="Helvetica Neue"/>
            </a:endParaRPr>
          </a:p>
        </p:txBody>
      </p:sp>
      <p:grpSp>
        <p:nvGrpSpPr>
          <p:cNvPr id="131" name="Google Shape;131;p16"/>
          <p:cNvGrpSpPr/>
          <p:nvPr/>
        </p:nvGrpSpPr>
        <p:grpSpPr>
          <a:xfrm>
            <a:off x="3720550" y="3401725"/>
            <a:ext cx="425400" cy="1261500"/>
            <a:chOff x="242500" y="1940900"/>
            <a:chExt cx="425400" cy="1261500"/>
          </a:xfrm>
        </p:grpSpPr>
        <p:sp>
          <p:nvSpPr>
            <p:cNvPr id="132" name="Google Shape;132;p16"/>
            <p:cNvSpPr/>
            <p:nvPr/>
          </p:nvSpPr>
          <p:spPr>
            <a:xfrm>
              <a:off x="242500" y="1940900"/>
              <a:ext cx="425400" cy="1261500"/>
            </a:xfrm>
            <a:prstGeom prst="rect">
              <a:avLst/>
            </a:prstGeom>
            <a:solidFill>
              <a:srgbClr val="DD7E6B"/>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33" name="Google Shape;133;p16"/>
            <p:cNvSpPr/>
            <p:nvPr/>
          </p:nvSpPr>
          <p:spPr>
            <a:xfrm>
              <a:off x="242500" y="1940900"/>
              <a:ext cx="425400" cy="247800"/>
            </a:xfrm>
            <a:prstGeom prst="rect">
              <a:avLst/>
            </a:prstGeom>
            <a:solidFill>
              <a:srgbClr val="CC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34" name="Google Shape;134;p16"/>
            <p:cNvSpPr/>
            <p:nvPr/>
          </p:nvSpPr>
          <p:spPr>
            <a:xfrm>
              <a:off x="242500" y="2188700"/>
              <a:ext cx="425400" cy="247800"/>
            </a:xfrm>
            <a:prstGeom prst="rect">
              <a:avLst/>
            </a:prstGeom>
            <a:solidFill>
              <a:srgbClr val="A64D7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35" name="Google Shape;135;p16"/>
            <p:cNvSpPr/>
            <p:nvPr/>
          </p:nvSpPr>
          <p:spPr>
            <a:xfrm>
              <a:off x="242500" y="2436500"/>
              <a:ext cx="425400" cy="247800"/>
            </a:xfrm>
            <a:prstGeom prst="rect">
              <a:avLst/>
            </a:prstGeom>
            <a:solidFill>
              <a:srgbClr val="6AA84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36" name="Google Shape;136;p16"/>
            <p:cNvSpPr/>
            <p:nvPr/>
          </p:nvSpPr>
          <p:spPr>
            <a:xfrm>
              <a:off x="242500" y="2684300"/>
              <a:ext cx="425400" cy="247800"/>
            </a:xfrm>
            <a:prstGeom prst="rect">
              <a:avLst/>
            </a:prstGeom>
            <a:solidFill>
              <a:srgbClr val="F1C23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sp>
        <p:nvSpPr>
          <p:cNvPr id="137" name="Google Shape;137;p16"/>
          <p:cNvSpPr txBox="1"/>
          <p:nvPr/>
        </p:nvSpPr>
        <p:spPr>
          <a:xfrm>
            <a:off x="4159700" y="4106050"/>
            <a:ext cx="218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Predict the masked amino acid</a:t>
            </a:r>
            <a:endParaRPr sz="1800">
              <a:solidFill>
                <a:schemeClr val="dk2"/>
              </a:solidFill>
              <a:latin typeface="Helvetica Neue"/>
              <a:ea typeface="Helvetica Neue"/>
              <a:cs typeface="Helvetica Neue"/>
              <a:sym typeface="Helvetica Neue"/>
            </a:endParaRPr>
          </a:p>
        </p:txBody>
      </p:sp>
      <p:sp>
        <p:nvSpPr>
          <p:cNvPr id="138" name="Google Shape;138;p16"/>
          <p:cNvSpPr txBox="1"/>
          <p:nvPr/>
        </p:nvSpPr>
        <p:spPr>
          <a:xfrm>
            <a:off x="-20787" y="1655100"/>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L</a:t>
            </a:r>
            <a:endParaRPr sz="1800">
              <a:solidFill>
                <a:schemeClr val="dk2"/>
              </a:solidFill>
              <a:latin typeface="Helvetica Neue"/>
              <a:ea typeface="Helvetica Neue"/>
              <a:cs typeface="Helvetica Neue"/>
              <a:sym typeface="Helvetica Neue"/>
            </a:endParaRPr>
          </a:p>
        </p:txBody>
      </p:sp>
      <p:sp>
        <p:nvSpPr>
          <p:cNvPr id="139" name="Google Shape;139;p16"/>
          <p:cNvSpPr txBox="1"/>
          <p:nvPr/>
        </p:nvSpPr>
        <p:spPr>
          <a:xfrm>
            <a:off x="296413" y="2493200"/>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1</a:t>
            </a:r>
            <a:endParaRPr sz="1800">
              <a:solidFill>
                <a:schemeClr val="dk2"/>
              </a:solidFill>
              <a:latin typeface="Helvetica Neue"/>
              <a:ea typeface="Helvetica Neue"/>
              <a:cs typeface="Helvetica Neue"/>
              <a:sym typeface="Helvetica Neue"/>
            </a:endParaRPr>
          </a:p>
        </p:txBody>
      </p:sp>
      <p:sp>
        <p:nvSpPr>
          <p:cNvPr id="140" name="Google Shape;140;p16"/>
          <p:cNvSpPr txBox="1"/>
          <p:nvPr/>
        </p:nvSpPr>
        <p:spPr>
          <a:xfrm>
            <a:off x="7207000" y="4639450"/>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A</a:t>
            </a:r>
            <a:endParaRPr sz="1800">
              <a:solidFill>
                <a:schemeClr val="dk2"/>
              </a:solidFill>
              <a:latin typeface="Helvetica Neue"/>
              <a:ea typeface="Helvetica Neue"/>
              <a:cs typeface="Helvetica Neue"/>
              <a:sym typeface="Helvetica Neue"/>
            </a:endParaRPr>
          </a:p>
        </p:txBody>
      </p:sp>
      <p:grpSp>
        <p:nvGrpSpPr>
          <p:cNvPr id="141" name="Google Shape;141;p16"/>
          <p:cNvGrpSpPr/>
          <p:nvPr/>
        </p:nvGrpSpPr>
        <p:grpSpPr>
          <a:xfrm>
            <a:off x="6318550" y="3388800"/>
            <a:ext cx="425400" cy="1261500"/>
            <a:chOff x="242500" y="1940900"/>
            <a:chExt cx="425400" cy="1261500"/>
          </a:xfrm>
        </p:grpSpPr>
        <p:sp>
          <p:nvSpPr>
            <p:cNvPr id="142" name="Google Shape;142;p16"/>
            <p:cNvSpPr/>
            <p:nvPr/>
          </p:nvSpPr>
          <p:spPr>
            <a:xfrm>
              <a:off x="242500" y="1940900"/>
              <a:ext cx="425400" cy="1261500"/>
            </a:xfrm>
            <a:prstGeom prst="rect">
              <a:avLst/>
            </a:prstGeom>
            <a:solidFill>
              <a:srgbClr val="DA797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43" name="Google Shape;143;p16"/>
            <p:cNvSpPr/>
            <p:nvPr/>
          </p:nvSpPr>
          <p:spPr>
            <a:xfrm>
              <a:off x="242500" y="1940900"/>
              <a:ext cx="425400" cy="247800"/>
            </a:xfrm>
            <a:prstGeom prst="rect">
              <a:avLst/>
            </a:prstGeom>
            <a:solidFill>
              <a:srgbClr val="CC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44" name="Google Shape;144;p16"/>
            <p:cNvSpPr/>
            <p:nvPr/>
          </p:nvSpPr>
          <p:spPr>
            <a:xfrm>
              <a:off x="242500" y="2188700"/>
              <a:ext cx="425400" cy="247800"/>
            </a:xfrm>
            <a:prstGeom prst="rect">
              <a:avLst/>
            </a:prstGeom>
            <a:solidFill>
              <a:srgbClr val="E4C5C5"/>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45" name="Google Shape;145;p16"/>
            <p:cNvSpPr/>
            <p:nvPr/>
          </p:nvSpPr>
          <p:spPr>
            <a:xfrm>
              <a:off x="242500" y="2436500"/>
              <a:ext cx="425400" cy="247800"/>
            </a:xfrm>
            <a:prstGeom prst="rect">
              <a:avLst/>
            </a:prstGeom>
            <a:solidFill>
              <a:srgbClr val="CE9E9E"/>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46" name="Google Shape;146;p16"/>
            <p:cNvSpPr/>
            <p:nvPr/>
          </p:nvSpPr>
          <p:spPr>
            <a:xfrm>
              <a:off x="242500" y="2684300"/>
              <a:ext cx="425400" cy="247800"/>
            </a:xfrm>
            <a:prstGeom prst="rect">
              <a:avLst/>
            </a:prstGeom>
            <a:solidFill>
              <a:srgbClr val="C49595"/>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147" name="Google Shape;147;p16"/>
          <p:cNvGrpSpPr/>
          <p:nvPr/>
        </p:nvGrpSpPr>
        <p:grpSpPr>
          <a:xfrm>
            <a:off x="6743950" y="3388700"/>
            <a:ext cx="425400" cy="1261500"/>
            <a:chOff x="242500" y="1940900"/>
            <a:chExt cx="425400" cy="1261500"/>
          </a:xfrm>
        </p:grpSpPr>
        <p:sp>
          <p:nvSpPr>
            <p:cNvPr id="148" name="Google Shape;148;p16"/>
            <p:cNvSpPr/>
            <p:nvPr/>
          </p:nvSpPr>
          <p:spPr>
            <a:xfrm>
              <a:off x="242500" y="1940900"/>
              <a:ext cx="425400" cy="1261500"/>
            </a:xfrm>
            <a:prstGeom prst="rect">
              <a:avLst/>
            </a:prstGeom>
            <a:solidFill>
              <a:srgbClr val="AA769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49" name="Google Shape;149;p16"/>
            <p:cNvSpPr/>
            <p:nvPr/>
          </p:nvSpPr>
          <p:spPr>
            <a:xfrm>
              <a:off x="242500" y="1940900"/>
              <a:ext cx="425400" cy="247800"/>
            </a:xfrm>
            <a:prstGeom prst="rect">
              <a:avLst/>
            </a:prstGeom>
            <a:solidFill>
              <a:srgbClr val="EBD5E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50" name="Google Shape;150;p16"/>
            <p:cNvSpPr/>
            <p:nvPr/>
          </p:nvSpPr>
          <p:spPr>
            <a:xfrm>
              <a:off x="242500" y="2188700"/>
              <a:ext cx="425400" cy="247800"/>
            </a:xfrm>
            <a:prstGeom prst="rect">
              <a:avLst/>
            </a:prstGeom>
            <a:solidFill>
              <a:srgbClr val="A64D7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51" name="Google Shape;151;p16"/>
            <p:cNvSpPr/>
            <p:nvPr/>
          </p:nvSpPr>
          <p:spPr>
            <a:xfrm>
              <a:off x="242500" y="2436500"/>
              <a:ext cx="425400" cy="247800"/>
            </a:xfrm>
            <a:prstGeom prst="rect">
              <a:avLst/>
            </a:prstGeom>
            <a:solidFill>
              <a:srgbClr val="F1DFE8"/>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52" name="Google Shape;152;p16"/>
            <p:cNvSpPr/>
            <p:nvPr/>
          </p:nvSpPr>
          <p:spPr>
            <a:xfrm>
              <a:off x="242500" y="2684300"/>
              <a:ext cx="425400" cy="247800"/>
            </a:xfrm>
            <a:prstGeom prst="rect">
              <a:avLst/>
            </a:prstGeom>
            <a:solidFill>
              <a:srgbClr val="D1B4C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153" name="Google Shape;153;p16"/>
          <p:cNvGrpSpPr/>
          <p:nvPr/>
        </p:nvGrpSpPr>
        <p:grpSpPr>
          <a:xfrm>
            <a:off x="7169350" y="3388700"/>
            <a:ext cx="425400" cy="1261500"/>
            <a:chOff x="242500" y="1940900"/>
            <a:chExt cx="425400" cy="1261500"/>
          </a:xfrm>
        </p:grpSpPr>
        <p:sp>
          <p:nvSpPr>
            <p:cNvPr id="154" name="Google Shape;154;p16"/>
            <p:cNvSpPr/>
            <p:nvPr/>
          </p:nvSpPr>
          <p:spPr>
            <a:xfrm>
              <a:off x="242500" y="1940900"/>
              <a:ext cx="425400" cy="1261500"/>
            </a:xfrm>
            <a:prstGeom prst="rect">
              <a:avLst/>
            </a:prstGeom>
            <a:solidFill>
              <a:srgbClr val="EAF7E4"/>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55" name="Google Shape;155;p16"/>
            <p:cNvSpPr/>
            <p:nvPr/>
          </p:nvSpPr>
          <p:spPr>
            <a:xfrm>
              <a:off x="242500" y="1940900"/>
              <a:ext cx="425400" cy="247800"/>
            </a:xfrm>
            <a:prstGeom prst="rect">
              <a:avLst/>
            </a:prstGeom>
            <a:solidFill>
              <a:srgbClr val="ECF5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56" name="Google Shape;156;p16"/>
            <p:cNvSpPr/>
            <p:nvPr/>
          </p:nvSpPr>
          <p:spPr>
            <a:xfrm>
              <a:off x="242500" y="2188700"/>
              <a:ext cx="425400" cy="247800"/>
            </a:xfrm>
            <a:prstGeom prst="rect">
              <a:avLst/>
            </a:prstGeom>
            <a:solidFill>
              <a:srgbClr val="B5E2A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57" name="Google Shape;157;p16"/>
            <p:cNvSpPr/>
            <p:nvPr/>
          </p:nvSpPr>
          <p:spPr>
            <a:xfrm>
              <a:off x="242500" y="2436500"/>
              <a:ext cx="425400" cy="247800"/>
            </a:xfrm>
            <a:prstGeom prst="rect">
              <a:avLst/>
            </a:prstGeom>
            <a:solidFill>
              <a:srgbClr val="6AA84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58" name="Google Shape;158;p16"/>
            <p:cNvSpPr/>
            <p:nvPr/>
          </p:nvSpPr>
          <p:spPr>
            <a:xfrm>
              <a:off x="242500" y="2684300"/>
              <a:ext cx="425400" cy="247800"/>
            </a:xfrm>
            <a:prstGeom prst="rect">
              <a:avLst/>
            </a:prstGeom>
            <a:solidFill>
              <a:srgbClr val="86B47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159" name="Google Shape;159;p16"/>
          <p:cNvGrpSpPr/>
          <p:nvPr/>
        </p:nvGrpSpPr>
        <p:grpSpPr>
          <a:xfrm>
            <a:off x="7594750" y="3388800"/>
            <a:ext cx="425400" cy="1261500"/>
            <a:chOff x="242500" y="1940900"/>
            <a:chExt cx="425400" cy="1261500"/>
          </a:xfrm>
        </p:grpSpPr>
        <p:sp>
          <p:nvSpPr>
            <p:cNvPr id="160" name="Google Shape;160;p16"/>
            <p:cNvSpPr/>
            <p:nvPr/>
          </p:nvSpPr>
          <p:spPr>
            <a:xfrm>
              <a:off x="242500" y="1940900"/>
              <a:ext cx="425400" cy="1261500"/>
            </a:xfrm>
            <a:prstGeom prst="rect">
              <a:avLst/>
            </a:prstGeom>
            <a:solidFill>
              <a:srgbClr val="EEE6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61" name="Google Shape;161;p16"/>
            <p:cNvSpPr/>
            <p:nvPr/>
          </p:nvSpPr>
          <p:spPr>
            <a:xfrm>
              <a:off x="242500" y="1940900"/>
              <a:ext cx="425400" cy="247800"/>
            </a:xfrm>
            <a:prstGeom prst="rect">
              <a:avLst/>
            </a:prstGeom>
            <a:solidFill>
              <a:srgbClr val="F1ECD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62" name="Google Shape;162;p16"/>
            <p:cNvSpPr/>
            <p:nvPr/>
          </p:nvSpPr>
          <p:spPr>
            <a:xfrm>
              <a:off x="242500" y="2188700"/>
              <a:ext cx="425400" cy="247800"/>
            </a:xfrm>
            <a:prstGeom prst="rect">
              <a:avLst/>
            </a:prstGeom>
            <a:solidFill>
              <a:srgbClr val="ECE2C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63" name="Google Shape;163;p16"/>
            <p:cNvSpPr/>
            <p:nvPr/>
          </p:nvSpPr>
          <p:spPr>
            <a:xfrm>
              <a:off x="242500" y="2436500"/>
              <a:ext cx="425400" cy="247800"/>
            </a:xfrm>
            <a:prstGeom prst="rect">
              <a:avLst/>
            </a:prstGeom>
            <a:solidFill>
              <a:srgbClr val="D3CBB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64" name="Google Shape;164;p16"/>
            <p:cNvSpPr/>
            <p:nvPr/>
          </p:nvSpPr>
          <p:spPr>
            <a:xfrm>
              <a:off x="242500" y="2684300"/>
              <a:ext cx="425400" cy="247800"/>
            </a:xfrm>
            <a:prstGeom prst="rect">
              <a:avLst/>
            </a:prstGeom>
            <a:solidFill>
              <a:srgbClr val="F1C23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165" name="Google Shape;165;p16"/>
          <p:cNvGrpSpPr/>
          <p:nvPr/>
        </p:nvGrpSpPr>
        <p:grpSpPr>
          <a:xfrm>
            <a:off x="8020150" y="3388800"/>
            <a:ext cx="425400" cy="1261500"/>
            <a:chOff x="242500" y="1940900"/>
            <a:chExt cx="425400" cy="1261500"/>
          </a:xfrm>
        </p:grpSpPr>
        <p:sp>
          <p:nvSpPr>
            <p:cNvPr id="166" name="Google Shape;166;p16"/>
            <p:cNvSpPr/>
            <p:nvPr/>
          </p:nvSpPr>
          <p:spPr>
            <a:xfrm>
              <a:off x="242500" y="1940900"/>
              <a:ext cx="425400" cy="1261500"/>
            </a:xfrm>
            <a:prstGeom prst="rect">
              <a:avLst/>
            </a:prstGeom>
            <a:solidFill>
              <a:srgbClr val="DD7E6B"/>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67" name="Google Shape;167;p16"/>
            <p:cNvSpPr/>
            <p:nvPr/>
          </p:nvSpPr>
          <p:spPr>
            <a:xfrm>
              <a:off x="242500" y="1940900"/>
              <a:ext cx="425400" cy="247800"/>
            </a:xfrm>
            <a:prstGeom prst="rect">
              <a:avLst/>
            </a:prstGeom>
            <a:solidFill>
              <a:srgbClr val="EEDAD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68" name="Google Shape;168;p16"/>
            <p:cNvSpPr/>
            <p:nvPr/>
          </p:nvSpPr>
          <p:spPr>
            <a:xfrm>
              <a:off x="242500" y="2188700"/>
              <a:ext cx="425400" cy="247800"/>
            </a:xfrm>
            <a:prstGeom prst="rect">
              <a:avLst/>
            </a:prstGeom>
            <a:solidFill>
              <a:srgbClr val="CFB5A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69" name="Google Shape;169;p16"/>
            <p:cNvSpPr/>
            <p:nvPr/>
          </p:nvSpPr>
          <p:spPr>
            <a:xfrm>
              <a:off x="242500" y="2436500"/>
              <a:ext cx="425400" cy="247800"/>
            </a:xfrm>
            <a:prstGeom prst="rect">
              <a:avLst/>
            </a:prstGeom>
            <a:solidFill>
              <a:srgbClr val="ECD0CA"/>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70" name="Google Shape;170;p16"/>
            <p:cNvSpPr/>
            <p:nvPr/>
          </p:nvSpPr>
          <p:spPr>
            <a:xfrm>
              <a:off x="242500" y="2684300"/>
              <a:ext cx="425400" cy="247800"/>
            </a:xfrm>
            <a:prstGeom prst="rect">
              <a:avLst/>
            </a:prstGeom>
            <a:solidFill>
              <a:srgbClr val="DAC4B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sp>
        <p:nvSpPr>
          <p:cNvPr id="171" name="Google Shape;171;p16"/>
          <p:cNvSpPr txBox="1"/>
          <p:nvPr/>
        </p:nvSpPr>
        <p:spPr>
          <a:xfrm>
            <a:off x="5984525" y="3788600"/>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L</a:t>
            </a:r>
            <a:endParaRPr sz="1800">
              <a:solidFill>
                <a:schemeClr val="dk2"/>
              </a:solidFill>
              <a:latin typeface="Helvetica Neue"/>
              <a:ea typeface="Helvetica Neue"/>
              <a:cs typeface="Helvetica Neue"/>
              <a:sym typeface="Helvetica Neue"/>
            </a:endParaRPr>
          </a:p>
        </p:txBody>
      </p:sp>
      <p:cxnSp>
        <p:nvCxnSpPr>
          <p:cNvPr id="172" name="Google Shape;172;p16"/>
          <p:cNvCxnSpPr/>
          <p:nvPr/>
        </p:nvCxnSpPr>
        <p:spPr>
          <a:xfrm>
            <a:off x="7302450" y="2592800"/>
            <a:ext cx="0" cy="7014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16"/>
          <p:cNvCxnSpPr/>
          <p:nvPr/>
        </p:nvCxnSpPr>
        <p:spPr>
          <a:xfrm rot="10800000">
            <a:off x="4449425" y="4019450"/>
            <a:ext cx="1458900" cy="0"/>
          </a:xfrm>
          <a:prstGeom prst="straightConnector1">
            <a:avLst/>
          </a:prstGeom>
          <a:noFill/>
          <a:ln cap="flat" cmpd="sng" w="9525">
            <a:solidFill>
              <a:schemeClr val="dk2"/>
            </a:solidFill>
            <a:prstDash val="solid"/>
            <a:round/>
            <a:headEnd len="med" w="med" type="none"/>
            <a:tailEnd len="med" w="med" type="triangle"/>
          </a:ln>
        </p:spPr>
      </p:cxnSp>
      <p:pic>
        <p:nvPicPr>
          <p:cNvPr id="174" name="Google Shape;174;p16" title="[89,89,89,&quot;https://www.codecogs.com/eqnedit.php?latex=P(x_i%20%7C%20x_%7B-i%7D)#0&quot;]"/>
          <p:cNvPicPr preferRelativeResize="0"/>
          <p:nvPr/>
        </p:nvPicPr>
        <p:blipFill>
          <a:blip r:embed="rId3">
            <a:alphaModFix/>
          </a:blip>
          <a:stretch>
            <a:fillRect/>
          </a:stretch>
        </p:blipFill>
        <p:spPr>
          <a:xfrm>
            <a:off x="7341850" y="2832500"/>
            <a:ext cx="1791421" cy="461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7"/>
          <p:cNvSpPr/>
          <p:nvPr/>
        </p:nvSpPr>
        <p:spPr>
          <a:xfrm>
            <a:off x="1609775" y="1060625"/>
            <a:ext cx="1246500" cy="12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80" name="Google Shape;180;p17"/>
          <p:cNvSpPr/>
          <p:nvPr/>
        </p:nvSpPr>
        <p:spPr>
          <a:xfrm>
            <a:off x="1494375" y="1167175"/>
            <a:ext cx="1246500" cy="12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cxnSp>
        <p:nvCxnSpPr>
          <p:cNvPr id="181" name="Google Shape;181;p17"/>
          <p:cNvCxnSpPr/>
          <p:nvPr/>
        </p:nvCxnSpPr>
        <p:spPr>
          <a:xfrm>
            <a:off x="733475" y="1885945"/>
            <a:ext cx="550800" cy="0"/>
          </a:xfrm>
          <a:prstGeom prst="straightConnector1">
            <a:avLst/>
          </a:prstGeom>
          <a:noFill/>
          <a:ln cap="flat" cmpd="sng" w="9525">
            <a:solidFill>
              <a:schemeClr val="dk2"/>
            </a:solidFill>
            <a:prstDash val="solid"/>
            <a:round/>
            <a:headEnd len="med" w="med" type="none"/>
            <a:tailEnd len="med" w="med" type="triangle"/>
          </a:ln>
        </p:spPr>
      </p:cxnSp>
      <p:sp>
        <p:nvSpPr>
          <p:cNvPr id="182" name="Google Shape;182;p17"/>
          <p:cNvSpPr/>
          <p:nvPr/>
        </p:nvSpPr>
        <p:spPr>
          <a:xfrm>
            <a:off x="1284275" y="1255200"/>
            <a:ext cx="1350900" cy="12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48 Self-attention Heads</a:t>
            </a:r>
            <a:endParaRPr>
              <a:latin typeface="Helvetica Neue"/>
              <a:ea typeface="Helvetica Neue"/>
              <a:cs typeface="Helvetica Neue"/>
              <a:sym typeface="Helvetica Neue"/>
            </a:endParaRPr>
          </a:p>
        </p:txBody>
      </p:sp>
      <p:cxnSp>
        <p:nvCxnSpPr>
          <p:cNvPr id="183" name="Google Shape;183;p17"/>
          <p:cNvCxnSpPr/>
          <p:nvPr/>
        </p:nvCxnSpPr>
        <p:spPr>
          <a:xfrm>
            <a:off x="2882463" y="1885945"/>
            <a:ext cx="550800" cy="0"/>
          </a:xfrm>
          <a:prstGeom prst="straightConnector1">
            <a:avLst/>
          </a:prstGeom>
          <a:noFill/>
          <a:ln cap="flat" cmpd="sng" w="9525">
            <a:solidFill>
              <a:schemeClr val="dk2"/>
            </a:solidFill>
            <a:prstDash val="solid"/>
            <a:round/>
            <a:headEnd len="med" w="med" type="none"/>
            <a:tailEnd len="med" w="med" type="triangle"/>
          </a:ln>
        </p:spPr>
      </p:cxnSp>
      <p:grpSp>
        <p:nvGrpSpPr>
          <p:cNvPr id="184" name="Google Shape;184;p17"/>
          <p:cNvGrpSpPr/>
          <p:nvPr/>
        </p:nvGrpSpPr>
        <p:grpSpPr>
          <a:xfrm>
            <a:off x="242500" y="1255100"/>
            <a:ext cx="425400" cy="1261500"/>
            <a:chOff x="242500" y="1940900"/>
            <a:chExt cx="425400" cy="1261500"/>
          </a:xfrm>
        </p:grpSpPr>
        <p:sp>
          <p:nvSpPr>
            <p:cNvPr id="185" name="Google Shape;185;p17"/>
            <p:cNvSpPr/>
            <p:nvPr/>
          </p:nvSpPr>
          <p:spPr>
            <a:xfrm>
              <a:off x="242500" y="1940900"/>
              <a:ext cx="425400" cy="1261500"/>
            </a:xfrm>
            <a:prstGeom prst="rect">
              <a:avLst/>
            </a:prstGeom>
            <a:solidFill>
              <a:srgbClr val="DD7E6B"/>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86" name="Google Shape;186;p17"/>
            <p:cNvSpPr/>
            <p:nvPr/>
          </p:nvSpPr>
          <p:spPr>
            <a:xfrm>
              <a:off x="242500" y="1940900"/>
              <a:ext cx="425400" cy="247800"/>
            </a:xfrm>
            <a:prstGeom prst="rect">
              <a:avLst/>
            </a:prstGeom>
            <a:solidFill>
              <a:srgbClr val="CC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87" name="Google Shape;187;p17"/>
            <p:cNvSpPr/>
            <p:nvPr/>
          </p:nvSpPr>
          <p:spPr>
            <a:xfrm>
              <a:off x="242500" y="2188700"/>
              <a:ext cx="425400" cy="247800"/>
            </a:xfrm>
            <a:prstGeom prst="rect">
              <a:avLst/>
            </a:prstGeom>
            <a:solidFill>
              <a:srgbClr val="A64D7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88" name="Google Shape;188;p17"/>
            <p:cNvSpPr/>
            <p:nvPr/>
          </p:nvSpPr>
          <p:spPr>
            <a:xfrm>
              <a:off x="242500" y="2436500"/>
              <a:ext cx="425400" cy="247800"/>
            </a:xfrm>
            <a:prstGeom prst="rect">
              <a:avLst/>
            </a:prstGeom>
            <a:solidFill>
              <a:srgbClr val="6AA84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89" name="Google Shape;189;p17"/>
            <p:cNvSpPr/>
            <p:nvPr/>
          </p:nvSpPr>
          <p:spPr>
            <a:xfrm>
              <a:off x="242500" y="2684300"/>
              <a:ext cx="425400" cy="247800"/>
            </a:xfrm>
            <a:prstGeom prst="rect">
              <a:avLst/>
            </a:prstGeom>
            <a:solidFill>
              <a:srgbClr val="F1C23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190" name="Google Shape;190;p17"/>
          <p:cNvGrpSpPr/>
          <p:nvPr/>
        </p:nvGrpSpPr>
        <p:grpSpPr>
          <a:xfrm>
            <a:off x="3680550" y="1255100"/>
            <a:ext cx="425400" cy="1261500"/>
            <a:chOff x="242500" y="1940900"/>
            <a:chExt cx="425400" cy="1261500"/>
          </a:xfrm>
        </p:grpSpPr>
        <p:sp>
          <p:nvSpPr>
            <p:cNvPr id="191" name="Google Shape;191;p17"/>
            <p:cNvSpPr/>
            <p:nvPr/>
          </p:nvSpPr>
          <p:spPr>
            <a:xfrm>
              <a:off x="242500" y="1940900"/>
              <a:ext cx="425400" cy="12615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92" name="Google Shape;192;p17"/>
            <p:cNvSpPr/>
            <p:nvPr/>
          </p:nvSpPr>
          <p:spPr>
            <a:xfrm>
              <a:off x="242500" y="19409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93" name="Google Shape;193;p17"/>
            <p:cNvSpPr/>
            <p:nvPr/>
          </p:nvSpPr>
          <p:spPr>
            <a:xfrm>
              <a:off x="242500" y="21887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94" name="Google Shape;194;p17"/>
            <p:cNvSpPr/>
            <p:nvPr/>
          </p:nvSpPr>
          <p:spPr>
            <a:xfrm>
              <a:off x="242500" y="24365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195" name="Google Shape;195;p17"/>
            <p:cNvSpPr/>
            <p:nvPr/>
          </p:nvSpPr>
          <p:spPr>
            <a:xfrm>
              <a:off x="242500" y="26843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sp>
        <p:nvSpPr>
          <p:cNvPr id="196" name="Google Shape;196;p17"/>
          <p:cNvSpPr txBox="1"/>
          <p:nvPr/>
        </p:nvSpPr>
        <p:spPr>
          <a:xfrm>
            <a:off x="508625" y="3319650"/>
            <a:ext cx="223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One hot + RoPE positional encoding</a:t>
            </a:r>
            <a:endParaRPr sz="1800">
              <a:solidFill>
                <a:schemeClr val="dk2"/>
              </a:solidFill>
              <a:latin typeface="Helvetica Neue"/>
              <a:ea typeface="Helvetica Neue"/>
              <a:cs typeface="Helvetica Neue"/>
              <a:sym typeface="Helvetica Neue"/>
            </a:endParaRPr>
          </a:p>
        </p:txBody>
      </p:sp>
      <p:cxnSp>
        <p:nvCxnSpPr>
          <p:cNvPr id="197" name="Google Shape;197;p17"/>
          <p:cNvCxnSpPr/>
          <p:nvPr/>
        </p:nvCxnSpPr>
        <p:spPr>
          <a:xfrm>
            <a:off x="4968400" y="1885845"/>
            <a:ext cx="550800" cy="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17"/>
          <p:cNvSpPr/>
          <p:nvPr/>
        </p:nvSpPr>
        <p:spPr>
          <a:xfrm>
            <a:off x="5554050" y="1255100"/>
            <a:ext cx="601200" cy="12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MLP + softmax</a:t>
            </a:r>
            <a:endParaRPr>
              <a:latin typeface="Helvetica Neue"/>
              <a:ea typeface="Helvetica Neue"/>
              <a:cs typeface="Helvetica Neue"/>
              <a:sym typeface="Helvetica Neue"/>
            </a:endParaRPr>
          </a:p>
        </p:txBody>
      </p:sp>
      <p:cxnSp>
        <p:nvCxnSpPr>
          <p:cNvPr id="199" name="Google Shape;199;p17"/>
          <p:cNvCxnSpPr>
            <a:endCxn id="200" idx="1"/>
          </p:cNvCxnSpPr>
          <p:nvPr/>
        </p:nvCxnSpPr>
        <p:spPr>
          <a:xfrm>
            <a:off x="6183125" y="1885850"/>
            <a:ext cx="411000" cy="0"/>
          </a:xfrm>
          <a:prstGeom prst="straightConnector1">
            <a:avLst/>
          </a:prstGeom>
          <a:noFill/>
          <a:ln cap="flat" cmpd="sng" w="9525">
            <a:solidFill>
              <a:schemeClr val="dk2"/>
            </a:solidFill>
            <a:prstDash val="solid"/>
            <a:round/>
            <a:headEnd len="med" w="med" type="none"/>
            <a:tailEnd len="med" w="med" type="triangle"/>
          </a:ln>
        </p:spPr>
      </p:cxnSp>
      <p:grpSp>
        <p:nvGrpSpPr>
          <p:cNvPr id="201" name="Google Shape;201;p17"/>
          <p:cNvGrpSpPr/>
          <p:nvPr/>
        </p:nvGrpSpPr>
        <p:grpSpPr>
          <a:xfrm>
            <a:off x="4082738" y="1255100"/>
            <a:ext cx="425400" cy="1261500"/>
            <a:chOff x="242500" y="1940900"/>
            <a:chExt cx="425400" cy="1261500"/>
          </a:xfrm>
        </p:grpSpPr>
        <p:sp>
          <p:nvSpPr>
            <p:cNvPr id="202" name="Google Shape;202;p17"/>
            <p:cNvSpPr/>
            <p:nvPr/>
          </p:nvSpPr>
          <p:spPr>
            <a:xfrm>
              <a:off x="242500" y="1940900"/>
              <a:ext cx="425400" cy="12615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03" name="Google Shape;203;p17"/>
            <p:cNvSpPr/>
            <p:nvPr/>
          </p:nvSpPr>
          <p:spPr>
            <a:xfrm>
              <a:off x="242500" y="19409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04" name="Google Shape;204;p17"/>
            <p:cNvSpPr/>
            <p:nvPr/>
          </p:nvSpPr>
          <p:spPr>
            <a:xfrm>
              <a:off x="242500" y="21887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05" name="Google Shape;205;p17"/>
            <p:cNvSpPr/>
            <p:nvPr/>
          </p:nvSpPr>
          <p:spPr>
            <a:xfrm>
              <a:off x="242500" y="24365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06" name="Google Shape;206;p17"/>
            <p:cNvSpPr/>
            <p:nvPr/>
          </p:nvSpPr>
          <p:spPr>
            <a:xfrm>
              <a:off x="242500" y="26843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207" name="Google Shape;207;p17"/>
          <p:cNvGrpSpPr/>
          <p:nvPr/>
        </p:nvGrpSpPr>
        <p:grpSpPr>
          <a:xfrm>
            <a:off x="4508150" y="1255200"/>
            <a:ext cx="425400" cy="1261500"/>
            <a:chOff x="242500" y="1940900"/>
            <a:chExt cx="425400" cy="1261500"/>
          </a:xfrm>
        </p:grpSpPr>
        <p:sp>
          <p:nvSpPr>
            <p:cNvPr id="208" name="Google Shape;208;p17"/>
            <p:cNvSpPr/>
            <p:nvPr/>
          </p:nvSpPr>
          <p:spPr>
            <a:xfrm>
              <a:off x="242500" y="1940900"/>
              <a:ext cx="425400" cy="12615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09" name="Google Shape;209;p17"/>
            <p:cNvSpPr/>
            <p:nvPr/>
          </p:nvSpPr>
          <p:spPr>
            <a:xfrm>
              <a:off x="242500" y="19409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10" name="Google Shape;210;p17"/>
            <p:cNvSpPr/>
            <p:nvPr/>
          </p:nvSpPr>
          <p:spPr>
            <a:xfrm>
              <a:off x="242500" y="21887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11" name="Google Shape;211;p17"/>
            <p:cNvSpPr/>
            <p:nvPr/>
          </p:nvSpPr>
          <p:spPr>
            <a:xfrm>
              <a:off x="242500" y="24365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12" name="Google Shape;212;p17"/>
            <p:cNvSpPr/>
            <p:nvPr/>
          </p:nvSpPr>
          <p:spPr>
            <a:xfrm>
              <a:off x="242500" y="26843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sp>
        <p:nvSpPr>
          <p:cNvPr id="213" name="Google Shape;213;p17"/>
          <p:cNvSpPr txBox="1"/>
          <p:nvPr/>
        </p:nvSpPr>
        <p:spPr>
          <a:xfrm>
            <a:off x="3344413" y="1655000"/>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L</a:t>
            </a:r>
            <a:endParaRPr sz="1800">
              <a:solidFill>
                <a:schemeClr val="dk2"/>
              </a:solidFill>
              <a:latin typeface="Helvetica Neue"/>
              <a:ea typeface="Helvetica Neue"/>
              <a:cs typeface="Helvetica Neue"/>
              <a:sym typeface="Helvetica Neue"/>
            </a:endParaRPr>
          </a:p>
        </p:txBody>
      </p:sp>
      <p:sp>
        <p:nvSpPr>
          <p:cNvPr id="214" name="Google Shape;214;p17"/>
          <p:cNvSpPr txBox="1"/>
          <p:nvPr/>
        </p:nvSpPr>
        <p:spPr>
          <a:xfrm>
            <a:off x="4120400" y="2484675"/>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E</a:t>
            </a:r>
            <a:endParaRPr sz="1800">
              <a:solidFill>
                <a:schemeClr val="dk2"/>
              </a:solidFill>
              <a:latin typeface="Helvetica Neue"/>
              <a:ea typeface="Helvetica Neue"/>
              <a:cs typeface="Helvetica Neue"/>
              <a:sym typeface="Helvetica Neue"/>
            </a:endParaRPr>
          </a:p>
        </p:txBody>
      </p:sp>
      <p:sp>
        <p:nvSpPr>
          <p:cNvPr id="215" name="Google Shape;215;p17"/>
          <p:cNvSpPr txBox="1"/>
          <p:nvPr/>
        </p:nvSpPr>
        <p:spPr>
          <a:xfrm>
            <a:off x="-20787" y="1655100"/>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L</a:t>
            </a:r>
            <a:endParaRPr sz="1800">
              <a:solidFill>
                <a:schemeClr val="dk2"/>
              </a:solidFill>
              <a:latin typeface="Helvetica Neue"/>
              <a:ea typeface="Helvetica Neue"/>
              <a:cs typeface="Helvetica Neue"/>
              <a:sym typeface="Helvetica Neue"/>
            </a:endParaRPr>
          </a:p>
        </p:txBody>
      </p:sp>
      <p:sp>
        <p:nvSpPr>
          <p:cNvPr id="216" name="Google Shape;216;p17"/>
          <p:cNvSpPr txBox="1"/>
          <p:nvPr/>
        </p:nvSpPr>
        <p:spPr>
          <a:xfrm>
            <a:off x="296413" y="2493200"/>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1</a:t>
            </a:r>
            <a:endParaRPr sz="1800">
              <a:solidFill>
                <a:schemeClr val="dk2"/>
              </a:solidFill>
              <a:latin typeface="Helvetica Neue"/>
              <a:ea typeface="Helvetica Neue"/>
              <a:cs typeface="Helvetica Neue"/>
              <a:sym typeface="Helvetica Neue"/>
            </a:endParaRPr>
          </a:p>
        </p:txBody>
      </p:sp>
      <p:sp>
        <p:nvSpPr>
          <p:cNvPr id="217" name="Google Shape;217;p17"/>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ESM2 inference</a:t>
            </a:r>
            <a:endParaRPr/>
          </a:p>
        </p:txBody>
      </p:sp>
      <p:sp>
        <p:nvSpPr>
          <p:cNvPr id="218" name="Google Shape;21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19" name="Google Shape;219;p17"/>
          <p:cNvCxnSpPr/>
          <p:nvPr/>
        </p:nvCxnSpPr>
        <p:spPr>
          <a:xfrm rot="10800000">
            <a:off x="988425" y="1893725"/>
            <a:ext cx="0" cy="1420800"/>
          </a:xfrm>
          <a:prstGeom prst="straightConnector1">
            <a:avLst/>
          </a:prstGeom>
          <a:noFill/>
          <a:ln cap="flat" cmpd="sng" w="9525">
            <a:solidFill>
              <a:schemeClr val="dk2"/>
            </a:solidFill>
            <a:prstDash val="solid"/>
            <a:round/>
            <a:headEnd len="med" w="med" type="none"/>
            <a:tailEnd len="med" w="med" type="triangle"/>
          </a:ln>
        </p:spPr>
      </p:cxnSp>
      <p:sp>
        <p:nvSpPr>
          <p:cNvPr id="220" name="Google Shape;220;p17"/>
          <p:cNvSpPr txBox="1"/>
          <p:nvPr/>
        </p:nvSpPr>
        <p:spPr>
          <a:xfrm>
            <a:off x="7740400" y="2505850"/>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A</a:t>
            </a:r>
            <a:endParaRPr sz="1800">
              <a:solidFill>
                <a:schemeClr val="dk2"/>
              </a:solidFill>
              <a:latin typeface="Helvetica Neue"/>
              <a:ea typeface="Helvetica Neue"/>
              <a:cs typeface="Helvetica Neue"/>
              <a:sym typeface="Helvetica Neue"/>
            </a:endParaRPr>
          </a:p>
        </p:txBody>
      </p:sp>
      <p:grpSp>
        <p:nvGrpSpPr>
          <p:cNvPr id="221" name="Google Shape;221;p17"/>
          <p:cNvGrpSpPr/>
          <p:nvPr/>
        </p:nvGrpSpPr>
        <p:grpSpPr>
          <a:xfrm>
            <a:off x="6851950" y="1255200"/>
            <a:ext cx="425400" cy="1261500"/>
            <a:chOff x="242500" y="1940900"/>
            <a:chExt cx="425400" cy="1261500"/>
          </a:xfrm>
        </p:grpSpPr>
        <p:sp>
          <p:nvSpPr>
            <p:cNvPr id="222" name="Google Shape;222;p17"/>
            <p:cNvSpPr/>
            <p:nvPr/>
          </p:nvSpPr>
          <p:spPr>
            <a:xfrm>
              <a:off x="242500" y="1940900"/>
              <a:ext cx="425400" cy="1261500"/>
            </a:xfrm>
            <a:prstGeom prst="rect">
              <a:avLst/>
            </a:prstGeom>
            <a:solidFill>
              <a:srgbClr val="DA797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23" name="Google Shape;223;p17"/>
            <p:cNvSpPr/>
            <p:nvPr/>
          </p:nvSpPr>
          <p:spPr>
            <a:xfrm>
              <a:off x="242500" y="1940900"/>
              <a:ext cx="425400" cy="247800"/>
            </a:xfrm>
            <a:prstGeom prst="rect">
              <a:avLst/>
            </a:prstGeom>
            <a:solidFill>
              <a:srgbClr val="CC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24" name="Google Shape;224;p17"/>
            <p:cNvSpPr/>
            <p:nvPr/>
          </p:nvSpPr>
          <p:spPr>
            <a:xfrm>
              <a:off x="242500" y="2188700"/>
              <a:ext cx="425400" cy="247800"/>
            </a:xfrm>
            <a:prstGeom prst="rect">
              <a:avLst/>
            </a:prstGeom>
            <a:solidFill>
              <a:srgbClr val="E4C5C5"/>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25" name="Google Shape;225;p17"/>
            <p:cNvSpPr/>
            <p:nvPr/>
          </p:nvSpPr>
          <p:spPr>
            <a:xfrm>
              <a:off x="242500" y="2436500"/>
              <a:ext cx="425400" cy="247800"/>
            </a:xfrm>
            <a:prstGeom prst="rect">
              <a:avLst/>
            </a:prstGeom>
            <a:solidFill>
              <a:srgbClr val="CE9E9E"/>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26" name="Google Shape;226;p17"/>
            <p:cNvSpPr/>
            <p:nvPr/>
          </p:nvSpPr>
          <p:spPr>
            <a:xfrm>
              <a:off x="242500" y="2684300"/>
              <a:ext cx="425400" cy="247800"/>
            </a:xfrm>
            <a:prstGeom prst="rect">
              <a:avLst/>
            </a:prstGeom>
            <a:solidFill>
              <a:srgbClr val="C49595"/>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227" name="Google Shape;227;p17"/>
          <p:cNvGrpSpPr/>
          <p:nvPr/>
        </p:nvGrpSpPr>
        <p:grpSpPr>
          <a:xfrm>
            <a:off x="7277350" y="1255100"/>
            <a:ext cx="425400" cy="1261500"/>
            <a:chOff x="242500" y="1940900"/>
            <a:chExt cx="425400" cy="1261500"/>
          </a:xfrm>
        </p:grpSpPr>
        <p:sp>
          <p:nvSpPr>
            <p:cNvPr id="228" name="Google Shape;228;p17"/>
            <p:cNvSpPr/>
            <p:nvPr/>
          </p:nvSpPr>
          <p:spPr>
            <a:xfrm>
              <a:off x="242500" y="1940900"/>
              <a:ext cx="425400" cy="1261500"/>
            </a:xfrm>
            <a:prstGeom prst="rect">
              <a:avLst/>
            </a:prstGeom>
            <a:solidFill>
              <a:srgbClr val="AA769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29" name="Google Shape;229;p17"/>
            <p:cNvSpPr/>
            <p:nvPr/>
          </p:nvSpPr>
          <p:spPr>
            <a:xfrm>
              <a:off x="242500" y="1940900"/>
              <a:ext cx="425400" cy="247800"/>
            </a:xfrm>
            <a:prstGeom prst="rect">
              <a:avLst/>
            </a:prstGeom>
            <a:solidFill>
              <a:srgbClr val="EBD5E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30" name="Google Shape;230;p17"/>
            <p:cNvSpPr/>
            <p:nvPr/>
          </p:nvSpPr>
          <p:spPr>
            <a:xfrm>
              <a:off x="242500" y="2188700"/>
              <a:ext cx="425400" cy="247800"/>
            </a:xfrm>
            <a:prstGeom prst="rect">
              <a:avLst/>
            </a:prstGeom>
            <a:solidFill>
              <a:srgbClr val="A64D7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31" name="Google Shape;231;p17"/>
            <p:cNvSpPr/>
            <p:nvPr/>
          </p:nvSpPr>
          <p:spPr>
            <a:xfrm>
              <a:off x="242500" y="2436500"/>
              <a:ext cx="425400" cy="247800"/>
            </a:xfrm>
            <a:prstGeom prst="rect">
              <a:avLst/>
            </a:prstGeom>
            <a:solidFill>
              <a:srgbClr val="F1DFE8"/>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32" name="Google Shape;232;p17"/>
            <p:cNvSpPr/>
            <p:nvPr/>
          </p:nvSpPr>
          <p:spPr>
            <a:xfrm>
              <a:off x="242500" y="2684300"/>
              <a:ext cx="425400" cy="247800"/>
            </a:xfrm>
            <a:prstGeom prst="rect">
              <a:avLst/>
            </a:prstGeom>
            <a:solidFill>
              <a:srgbClr val="D1B4C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233" name="Google Shape;233;p17"/>
          <p:cNvGrpSpPr/>
          <p:nvPr/>
        </p:nvGrpSpPr>
        <p:grpSpPr>
          <a:xfrm>
            <a:off x="7702750" y="1255100"/>
            <a:ext cx="425400" cy="1261500"/>
            <a:chOff x="242500" y="1940900"/>
            <a:chExt cx="425400" cy="1261500"/>
          </a:xfrm>
        </p:grpSpPr>
        <p:sp>
          <p:nvSpPr>
            <p:cNvPr id="234" name="Google Shape;234;p17"/>
            <p:cNvSpPr/>
            <p:nvPr/>
          </p:nvSpPr>
          <p:spPr>
            <a:xfrm>
              <a:off x="242500" y="1940900"/>
              <a:ext cx="425400" cy="1261500"/>
            </a:xfrm>
            <a:prstGeom prst="rect">
              <a:avLst/>
            </a:prstGeom>
            <a:solidFill>
              <a:srgbClr val="EAF7E4"/>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35" name="Google Shape;235;p17"/>
            <p:cNvSpPr/>
            <p:nvPr/>
          </p:nvSpPr>
          <p:spPr>
            <a:xfrm>
              <a:off x="242500" y="1940900"/>
              <a:ext cx="425400" cy="247800"/>
            </a:xfrm>
            <a:prstGeom prst="rect">
              <a:avLst/>
            </a:prstGeom>
            <a:solidFill>
              <a:srgbClr val="ECF5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36" name="Google Shape;236;p17"/>
            <p:cNvSpPr/>
            <p:nvPr/>
          </p:nvSpPr>
          <p:spPr>
            <a:xfrm>
              <a:off x="242500" y="2188700"/>
              <a:ext cx="425400" cy="247800"/>
            </a:xfrm>
            <a:prstGeom prst="rect">
              <a:avLst/>
            </a:prstGeom>
            <a:solidFill>
              <a:srgbClr val="B5E2A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37" name="Google Shape;237;p17"/>
            <p:cNvSpPr/>
            <p:nvPr/>
          </p:nvSpPr>
          <p:spPr>
            <a:xfrm>
              <a:off x="242500" y="2436500"/>
              <a:ext cx="425400" cy="247800"/>
            </a:xfrm>
            <a:prstGeom prst="rect">
              <a:avLst/>
            </a:prstGeom>
            <a:solidFill>
              <a:srgbClr val="6AA84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38" name="Google Shape;238;p17"/>
            <p:cNvSpPr/>
            <p:nvPr/>
          </p:nvSpPr>
          <p:spPr>
            <a:xfrm>
              <a:off x="242500" y="2684300"/>
              <a:ext cx="425400" cy="247800"/>
            </a:xfrm>
            <a:prstGeom prst="rect">
              <a:avLst/>
            </a:prstGeom>
            <a:solidFill>
              <a:srgbClr val="86B47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239" name="Google Shape;239;p17"/>
          <p:cNvGrpSpPr/>
          <p:nvPr/>
        </p:nvGrpSpPr>
        <p:grpSpPr>
          <a:xfrm>
            <a:off x="8128150" y="1255200"/>
            <a:ext cx="425400" cy="1261500"/>
            <a:chOff x="242500" y="1940900"/>
            <a:chExt cx="425400" cy="1261500"/>
          </a:xfrm>
        </p:grpSpPr>
        <p:sp>
          <p:nvSpPr>
            <p:cNvPr id="240" name="Google Shape;240;p17"/>
            <p:cNvSpPr/>
            <p:nvPr/>
          </p:nvSpPr>
          <p:spPr>
            <a:xfrm>
              <a:off x="242500" y="1940900"/>
              <a:ext cx="425400" cy="1261500"/>
            </a:xfrm>
            <a:prstGeom prst="rect">
              <a:avLst/>
            </a:prstGeom>
            <a:solidFill>
              <a:srgbClr val="EEE6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1" name="Google Shape;241;p17"/>
            <p:cNvSpPr/>
            <p:nvPr/>
          </p:nvSpPr>
          <p:spPr>
            <a:xfrm>
              <a:off x="242500" y="1940900"/>
              <a:ext cx="425400" cy="247800"/>
            </a:xfrm>
            <a:prstGeom prst="rect">
              <a:avLst/>
            </a:prstGeom>
            <a:solidFill>
              <a:srgbClr val="F1ECD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2" name="Google Shape;242;p17"/>
            <p:cNvSpPr/>
            <p:nvPr/>
          </p:nvSpPr>
          <p:spPr>
            <a:xfrm>
              <a:off x="242500" y="2188700"/>
              <a:ext cx="425400" cy="247800"/>
            </a:xfrm>
            <a:prstGeom prst="rect">
              <a:avLst/>
            </a:prstGeom>
            <a:solidFill>
              <a:srgbClr val="ECE2C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3" name="Google Shape;243;p17"/>
            <p:cNvSpPr/>
            <p:nvPr/>
          </p:nvSpPr>
          <p:spPr>
            <a:xfrm>
              <a:off x="242500" y="2436500"/>
              <a:ext cx="425400" cy="247800"/>
            </a:xfrm>
            <a:prstGeom prst="rect">
              <a:avLst/>
            </a:prstGeom>
            <a:solidFill>
              <a:srgbClr val="D3CBB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4" name="Google Shape;244;p17"/>
            <p:cNvSpPr/>
            <p:nvPr/>
          </p:nvSpPr>
          <p:spPr>
            <a:xfrm>
              <a:off x="242500" y="2684300"/>
              <a:ext cx="425400" cy="247800"/>
            </a:xfrm>
            <a:prstGeom prst="rect">
              <a:avLst/>
            </a:prstGeom>
            <a:solidFill>
              <a:srgbClr val="F1C23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245" name="Google Shape;245;p17"/>
          <p:cNvGrpSpPr/>
          <p:nvPr/>
        </p:nvGrpSpPr>
        <p:grpSpPr>
          <a:xfrm>
            <a:off x="8553550" y="1255200"/>
            <a:ext cx="425400" cy="1261500"/>
            <a:chOff x="242500" y="1940900"/>
            <a:chExt cx="425400" cy="1261500"/>
          </a:xfrm>
        </p:grpSpPr>
        <p:sp>
          <p:nvSpPr>
            <p:cNvPr id="246" name="Google Shape;246;p17"/>
            <p:cNvSpPr/>
            <p:nvPr/>
          </p:nvSpPr>
          <p:spPr>
            <a:xfrm>
              <a:off x="242500" y="1940900"/>
              <a:ext cx="425400" cy="1261500"/>
            </a:xfrm>
            <a:prstGeom prst="rect">
              <a:avLst/>
            </a:prstGeom>
            <a:solidFill>
              <a:srgbClr val="DD7E6B"/>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7" name="Google Shape;247;p17"/>
            <p:cNvSpPr/>
            <p:nvPr/>
          </p:nvSpPr>
          <p:spPr>
            <a:xfrm>
              <a:off x="242500" y="1940900"/>
              <a:ext cx="425400" cy="247800"/>
            </a:xfrm>
            <a:prstGeom prst="rect">
              <a:avLst/>
            </a:prstGeom>
            <a:solidFill>
              <a:srgbClr val="EEDAD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8" name="Google Shape;248;p17"/>
            <p:cNvSpPr/>
            <p:nvPr/>
          </p:nvSpPr>
          <p:spPr>
            <a:xfrm>
              <a:off x="242500" y="2188700"/>
              <a:ext cx="425400" cy="247800"/>
            </a:xfrm>
            <a:prstGeom prst="rect">
              <a:avLst/>
            </a:prstGeom>
            <a:solidFill>
              <a:srgbClr val="CFB5A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49" name="Google Shape;249;p17"/>
            <p:cNvSpPr/>
            <p:nvPr/>
          </p:nvSpPr>
          <p:spPr>
            <a:xfrm>
              <a:off x="242500" y="2436500"/>
              <a:ext cx="425400" cy="247800"/>
            </a:xfrm>
            <a:prstGeom prst="rect">
              <a:avLst/>
            </a:prstGeom>
            <a:solidFill>
              <a:srgbClr val="ECD0CA"/>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50" name="Google Shape;250;p17"/>
            <p:cNvSpPr/>
            <p:nvPr/>
          </p:nvSpPr>
          <p:spPr>
            <a:xfrm>
              <a:off x="242500" y="2684300"/>
              <a:ext cx="425400" cy="247800"/>
            </a:xfrm>
            <a:prstGeom prst="rect">
              <a:avLst/>
            </a:prstGeom>
            <a:solidFill>
              <a:srgbClr val="DAC4B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cxnSp>
        <p:nvCxnSpPr>
          <p:cNvPr id="251" name="Google Shape;251;p17"/>
          <p:cNvCxnSpPr/>
          <p:nvPr/>
        </p:nvCxnSpPr>
        <p:spPr>
          <a:xfrm>
            <a:off x="7851525" y="2884150"/>
            <a:ext cx="0" cy="701400"/>
          </a:xfrm>
          <a:prstGeom prst="straightConnector1">
            <a:avLst/>
          </a:prstGeom>
          <a:noFill/>
          <a:ln cap="flat" cmpd="sng" w="9525">
            <a:solidFill>
              <a:schemeClr val="dk2"/>
            </a:solidFill>
            <a:prstDash val="solid"/>
            <a:round/>
            <a:headEnd len="med" w="med" type="none"/>
            <a:tailEnd len="med" w="med" type="triangle"/>
          </a:ln>
        </p:spPr>
      </p:cxnSp>
      <p:grpSp>
        <p:nvGrpSpPr>
          <p:cNvPr id="252" name="Google Shape;252;p17"/>
          <p:cNvGrpSpPr/>
          <p:nvPr/>
        </p:nvGrpSpPr>
        <p:grpSpPr>
          <a:xfrm>
            <a:off x="7638825" y="3749550"/>
            <a:ext cx="425400" cy="1261500"/>
            <a:chOff x="242500" y="1940900"/>
            <a:chExt cx="425400" cy="1261500"/>
          </a:xfrm>
        </p:grpSpPr>
        <p:sp>
          <p:nvSpPr>
            <p:cNvPr id="253" name="Google Shape;253;p17"/>
            <p:cNvSpPr/>
            <p:nvPr/>
          </p:nvSpPr>
          <p:spPr>
            <a:xfrm>
              <a:off x="242500" y="1940900"/>
              <a:ext cx="425400" cy="1261500"/>
            </a:xfrm>
            <a:prstGeom prst="rect">
              <a:avLst/>
            </a:prstGeom>
            <a:solidFill>
              <a:srgbClr val="DD7E6B"/>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54" name="Google Shape;254;p17"/>
            <p:cNvSpPr/>
            <p:nvPr/>
          </p:nvSpPr>
          <p:spPr>
            <a:xfrm>
              <a:off x="242500" y="1940900"/>
              <a:ext cx="425400" cy="247800"/>
            </a:xfrm>
            <a:prstGeom prst="rect">
              <a:avLst/>
            </a:prstGeom>
            <a:solidFill>
              <a:srgbClr val="CC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55" name="Google Shape;255;p17"/>
            <p:cNvSpPr/>
            <p:nvPr/>
          </p:nvSpPr>
          <p:spPr>
            <a:xfrm>
              <a:off x="242500" y="2188700"/>
              <a:ext cx="425400" cy="247800"/>
            </a:xfrm>
            <a:prstGeom prst="rect">
              <a:avLst/>
            </a:prstGeom>
            <a:solidFill>
              <a:srgbClr val="A64D7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56" name="Google Shape;256;p17"/>
            <p:cNvSpPr/>
            <p:nvPr/>
          </p:nvSpPr>
          <p:spPr>
            <a:xfrm>
              <a:off x="242500" y="2436500"/>
              <a:ext cx="425400" cy="247800"/>
            </a:xfrm>
            <a:prstGeom prst="rect">
              <a:avLst/>
            </a:prstGeom>
            <a:solidFill>
              <a:srgbClr val="6AA84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57" name="Google Shape;257;p17"/>
            <p:cNvSpPr/>
            <p:nvPr/>
          </p:nvSpPr>
          <p:spPr>
            <a:xfrm>
              <a:off x="242500" y="2684300"/>
              <a:ext cx="425400" cy="247800"/>
            </a:xfrm>
            <a:prstGeom prst="rect">
              <a:avLst/>
            </a:prstGeom>
            <a:solidFill>
              <a:srgbClr val="F1C23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pic>
        <p:nvPicPr>
          <p:cNvPr id="258" name="Google Shape;258;p17" title="[89,89,89,&quot;https://www.codecogs.com/eqnedit.php?latex=P_%7Bseq%7D#0&quot;]"/>
          <p:cNvPicPr preferRelativeResize="0"/>
          <p:nvPr/>
        </p:nvPicPr>
        <p:blipFill>
          <a:blip r:embed="rId3">
            <a:alphaModFix/>
          </a:blip>
          <a:stretch>
            <a:fillRect/>
          </a:stretch>
        </p:blipFill>
        <p:spPr>
          <a:xfrm>
            <a:off x="6237380" y="4093950"/>
            <a:ext cx="933147" cy="572700"/>
          </a:xfrm>
          <a:prstGeom prst="rect">
            <a:avLst/>
          </a:prstGeom>
          <a:noFill/>
          <a:ln>
            <a:noFill/>
          </a:ln>
        </p:spPr>
      </p:pic>
      <p:sp>
        <p:nvSpPr>
          <p:cNvPr id="259" name="Google Shape;259;p17"/>
          <p:cNvSpPr txBox="1"/>
          <p:nvPr/>
        </p:nvSpPr>
        <p:spPr>
          <a:xfrm>
            <a:off x="6541238" y="1655100"/>
            <a:ext cx="35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L</a:t>
            </a:r>
            <a:endParaRPr sz="1800">
              <a:solidFill>
                <a:schemeClr val="dk2"/>
              </a:solidFill>
              <a:latin typeface="Helvetica Neue"/>
              <a:ea typeface="Helvetica Neue"/>
              <a:cs typeface="Helvetica Neue"/>
              <a:sym typeface="Helvetica Neue"/>
            </a:endParaRPr>
          </a:p>
        </p:txBody>
      </p:sp>
      <p:sp>
        <p:nvSpPr>
          <p:cNvPr id="260" name="Google Shape;260;p17"/>
          <p:cNvSpPr txBox="1"/>
          <p:nvPr/>
        </p:nvSpPr>
        <p:spPr>
          <a:xfrm>
            <a:off x="3293550" y="2967550"/>
            <a:ext cx="2556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Embeddings are a ‘good’ representation of a protein sequence</a:t>
            </a:r>
            <a:endParaRPr sz="1800">
              <a:solidFill>
                <a:schemeClr val="dk2"/>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8"/>
          <p:cNvSpPr txBox="1"/>
          <p:nvPr>
            <p:ph type="title"/>
          </p:nvPr>
        </p:nvSpPr>
        <p:spPr>
          <a:xfrm>
            <a:off x="311700" y="445025"/>
            <a:ext cx="284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people use ESM for?</a:t>
            </a:r>
            <a:endParaRPr/>
          </a:p>
        </p:txBody>
      </p:sp>
      <p:pic>
        <p:nvPicPr>
          <p:cNvPr id="266" name="Google Shape;266;p18"/>
          <p:cNvPicPr preferRelativeResize="0"/>
          <p:nvPr/>
        </p:nvPicPr>
        <p:blipFill>
          <a:blip r:embed="rId3">
            <a:alphaModFix/>
          </a:blip>
          <a:stretch>
            <a:fillRect/>
          </a:stretch>
        </p:blipFill>
        <p:spPr>
          <a:xfrm>
            <a:off x="3160105" y="0"/>
            <a:ext cx="5983889" cy="5143499"/>
          </a:xfrm>
          <a:prstGeom prst="rect">
            <a:avLst/>
          </a:prstGeom>
          <a:noFill/>
          <a:ln>
            <a:noFill/>
          </a:ln>
        </p:spPr>
      </p:pic>
      <p:sp>
        <p:nvSpPr>
          <p:cNvPr id="267" name="Google Shape;26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18"/>
          <p:cNvSpPr txBox="1"/>
          <p:nvPr>
            <p:ph idx="1" type="body"/>
          </p:nvPr>
        </p:nvSpPr>
        <p:spPr>
          <a:xfrm>
            <a:off x="311700" y="1630950"/>
            <a:ext cx="2904600" cy="296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many different types of ESM models for different needs</a:t>
            </a:r>
            <a:endParaRPr/>
          </a:p>
          <a:p>
            <a:pPr indent="-342900" lvl="0" marL="457200" rtl="0" algn="l">
              <a:spcBef>
                <a:spcPts val="1200"/>
              </a:spcBef>
              <a:spcAft>
                <a:spcPts val="0"/>
              </a:spcAft>
              <a:buSzPts val="1800"/>
              <a:buChar char="-"/>
            </a:pPr>
            <a:r>
              <a:rPr lang="en"/>
              <a:t>Structure prediction</a:t>
            </a:r>
            <a:endParaRPr/>
          </a:p>
          <a:p>
            <a:pPr indent="-342900" lvl="0" marL="457200" rtl="0" algn="l">
              <a:spcBef>
                <a:spcPts val="0"/>
              </a:spcBef>
              <a:spcAft>
                <a:spcPts val="0"/>
              </a:spcAft>
              <a:buSzPts val="1800"/>
              <a:buChar char="-"/>
            </a:pPr>
            <a:r>
              <a:rPr lang="en"/>
              <a:t>Sequence to function mapping</a:t>
            </a:r>
            <a:endParaRPr/>
          </a:p>
          <a:p>
            <a:pPr indent="-342900" lvl="0" marL="457200" rtl="0" algn="l">
              <a:spcBef>
                <a:spcPts val="0"/>
              </a:spcBef>
              <a:spcAft>
                <a:spcPts val="0"/>
              </a:spcAft>
              <a:buSzPts val="1800"/>
              <a:buChar char="-"/>
            </a:pPr>
            <a:r>
              <a:rPr lang="en"/>
              <a:t>Modeling evolution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ESMFold allows for MSA-free structure prediction</a:t>
            </a:r>
            <a:endParaRPr/>
          </a:p>
        </p:txBody>
      </p:sp>
      <p:sp>
        <p:nvSpPr>
          <p:cNvPr id="274" name="Google Shape;274;p19"/>
          <p:cNvSpPr txBox="1"/>
          <p:nvPr>
            <p:ph idx="1" type="body"/>
          </p:nvPr>
        </p:nvSpPr>
        <p:spPr>
          <a:xfrm>
            <a:off x="311700" y="1152475"/>
            <a:ext cx="3826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Architecture is almost the same as AF2</a:t>
            </a:r>
            <a:endParaRPr/>
          </a:p>
          <a:p>
            <a:pPr indent="-317500" lvl="1" marL="914400" rtl="0" algn="l">
              <a:spcBef>
                <a:spcPts val="0"/>
              </a:spcBef>
              <a:spcAft>
                <a:spcPts val="0"/>
              </a:spcAft>
              <a:buSzPts val="1400"/>
              <a:buChar char="-"/>
            </a:pPr>
            <a:r>
              <a:rPr lang="en"/>
              <a:t>48 folding blocks, 8 structure models, 3 recycles</a:t>
            </a:r>
            <a:endParaRPr/>
          </a:p>
          <a:p>
            <a:pPr indent="-317500" lvl="1" marL="914400" rtl="0" algn="l">
              <a:spcBef>
                <a:spcPts val="0"/>
              </a:spcBef>
              <a:spcAft>
                <a:spcPts val="0"/>
              </a:spcAft>
              <a:buSzPts val="1400"/>
              <a:buChar char="-"/>
            </a:pPr>
            <a:r>
              <a:rPr lang="en"/>
              <a:t>Input → Sequence</a:t>
            </a:r>
            <a:endParaRPr/>
          </a:p>
          <a:p>
            <a:pPr indent="-317500" lvl="1" marL="914400" rtl="0" algn="l">
              <a:spcBef>
                <a:spcPts val="0"/>
              </a:spcBef>
              <a:spcAft>
                <a:spcPts val="0"/>
              </a:spcAft>
              <a:buSzPts val="1400"/>
              <a:buChar char="-"/>
            </a:pPr>
            <a:r>
              <a:rPr lang="en"/>
              <a:t>Output → Structure and error metrics (pLDDT, pAE)</a:t>
            </a:r>
            <a:endParaRPr/>
          </a:p>
        </p:txBody>
      </p:sp>
      <p:sp>
        <p:nvSpPr>
          <p:cNvPr id="275" name="Google Shape;27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19"/>
          <p:cNvPicPr preferRelativeResize="0"/>
          <p:nvPr/>
        </p:nvPicPr>
        <p:blipFill rotWithShape="1">
          <a:blip r:embed="rId3">
            <a:alphaModFix/>
          </a:blip>
          <a:srcRect b="0" l="2939" r="42313" t="0"/>
          <a:stretch/>
        </p:blipFill>
        <p:spPr>
          <a:xfrm>
            <a:off x="4137900" y="1448850"/>
            <a:ext cx="5006198" cy="2245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"Hey can I copy your homework?" yeah but change it a bit so it's not obvious</a:t>
            </a:r>
            <a:endParaRPr/>
          </a:p>
        </p:txBody>
      </p:sp>
      <p:sp>
        <p:nvSpPr>
          <p:cNvPr id="282" name="Google Shape;28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20"/>
          <p:cNvPicPr preferRelativeResize="0"/>
          <p:nvPr/>
        </p:nvPicPr>
        <p:blipFill rotWithShape="1">
          <a:blip r:embed="rId3">
            <a:alphaModFix/>
          </a:blip>
          <a:srcRect b="15902" l="58399" r="0" t="0"/>
          <a:stretch/>
        </p:blipFill>
        <p:spPr>
          <a:xfrm>
            <a:off x="4389286" y="1017725"/>
            <a:ext cx="3195013" cy="1586325"/>
          </a:xfrm>
          <a:prstGeom prst="rect">
            <a:avLst/>
          </a:prstGeom>
          <a:noFill/>
          <a:ln>
            <a:noFill/>
          </a:ln>
        </p:spPr>
      </p:pic>
      <p:pic>
        <p:nvPicPr>
          <p:cNvPr id="284" name="Google Shape;284;p20"/>
          <p:cNvPicPr preferRelativeResize="0"/>
          <p:nvPr/>
        </p:nvPicPr>
        <p:blipFill>
          <a:blip r:embed="rId4">
            <a:alphaModFix/>
          </a:blip>
          <a:stretch>
            <a:fillRect/>
          </a:stretch>
        </p:blipFill>
        <p:spPr>
          <a:xfrm>
            <a:off x="-37000" y="2571761"/>
            <a:ext cx="9144003" cy="2504778"/>
          </a:xfrm>
          <a:prstGeom prst="rect">
            <a:avLst/>
          </a:prstGeom>
          <a:noFill/>
          <a:ln>
            <a:noFill/>
          </a:ln>
        </p:spPr>
      </p:pic>
      <p:grpSp>
        <p:nvGrpSpPr>
          <p:cNvPr id="285" name="Google Shape;285;p20"/>
          <p:cNvGrpSpPr/>
          <p:nvPr/>
        </p:nvGrpSpPr>
        <p:grpSpPr>
          <a:xfrm>
            <a:off x="1420951" y="1444631"/>
            <a:ext cx="274468" cy="560232"/>
            <a:chOff x="242500" y="1940900"/>
            <a:chExt cx="425400" cy="1261500"/>
          </a:xfrm>
        </p:grpSpPr>
        <p:sp>
          <p:nvSpPr>
            <p:cNvPr id="286" name="Google Shape;286;p20"/>
            <p:cNvSpPr/>
            <p:nvPr/>
          </p:nvSpPr>
          <p:spPr>
            <a:xfrm>
              <a:off x="242500" y="1940900"/>
              <a:ext cx="425400" cy="12615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87" name="Google Shape;287;p20"/>
            <p:cNvSpPr/>
            <p:nvPr/>
          </p:nvSpPr>
          <p:spPr>
            <a:xfrm>
              <a:off x="242500" y="19409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88" name="Google Shape;288;p20"/>
            <p:cNvSpPr/>
            <p:nvPr/>
          </p:nvSpPr>
          <p:spPr>
            <a:xfrm>
              <a:off x="242500" y="21887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89" name="Google Shape;289;p20"/>
            <p:cNvSpPr/>
            <p:nvPr/>
          </p:nvSpPr>
          <p:spPr>
            <a:xfrm>
              <a:off x="242500" y="24365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90" name="Google Shape;290;p20"/>
            <p:cNvSpPr/>
            <p:nvPr/>
          </p:nvSpPr>
          <p:spPr>
            <a:xfrm>
              <a:off x="242500" y="26843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cxnSp>
        <p:nvCxnSpPr>
          <p:cNvPr id="291" name="Google Shape;291;p20"/>
          <p:cNvCxnSpPr/>
          <p:nvPr/>
        </p:nvCxnSpPr>
        <p:spPr>
          <a:xfrm>
            <a:off x="2251870" y="1724638"/>
            <a:ext cx="355500" cy="0"/>
          </a:xfrm>
          <a:prstGeom prst="straightConnector1">
            <a:avLst/>
          </a:prstGeom>
          <a:noFill/>
          <a:ln cap="flat" cmpd="sng" w="9525">
            <a:solidFill>
              <a:schemeClr val="dk2"/>
            </a:solidFill>
            <a:prstDash val="solid"/>
            <a:round/>
            <a:headEnd len="med" w="med" type="none"/>
            <a:tailEnd len="med" w="med" type="triangle"/>
          </a:ln>
        </p:spPr>
      </p:cxnSp>
      <p:sp>
        <p:nvSpPr>
          <p:cNvPr id="292" name="Google Shape;292;p20"/>
          <p:cNvSpPr/>
          <p:nvPr/>
        </p:nvSpPr>
        <p:spPr>
          <a:xfrm>
            <a:off x="2629725" y="1444550"/>
            <a:ext cx="624900" cy="56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MLP</a:t>
            </a:r>
            <a:endParaRPr>
              <a:latin typeface="Helvetica Neue"/>
              <a:ea typeface="Helvetica Neue"/>
              <a:cs typeface="Helvetica Neue"/>
              <a:sym typeface="Helvetica Neue"/>
            </a:endParaRPr>
          </a:p>
        </p:txBody>
      </p:sp>
      <p:grpSp>
        <p:nvGrpSpPr>
          <p:cNvPr id="293" name="Google Shape;293;p20"/>
          <p:cNvGrpSpPr/>
          <p:nvPr/>
        </p:nvGrpSpPr>
        <p:grpSpPr>
          <a:xfrm>
            <a:off x="1680442" y="1444631"/>
            <a:ext cx="274468" cy="560232"/>
            <a:chOff x="242500" y="1940900"/>
            <a:chExt cx="425400" cy="1261500"/>
          </a:xfrm>
        </p:grpSpPr>
        <p:sp>
          <p:nvSpPr>
            <p:cNvPr id="294" name="Google Shape;294;p20"/>
            <p:cNvSpPr/>
            <p:nvPr/>
          </p:nvSpPr>
          <p:spPr>
            <a:xfrm>
              <a:off x="242500" y="1940900"/>
              <a:ext cx="425400" cy="12615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95" name="Google Shape;295;p20"/>
            <p:cNvSpPr/>
            <p:nvPr/>
          </p:nvSpPr>
          <p:spPr>
            <a:xfrm>
              <a:off x="242500" y="19409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96" name="Google Shape;296;p20"/>
            <p:cNvSpPr/>
            <p:nvPr/>
          </p:nvSpPr>
          <p:spPr>
            <a:xfrm>
              <a:off x="242500" y="21887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97" name="Google Shape;297;p20"/>
            <p:cNvSpPr/>
            <p:nvPr/>
          </p:nvSpPr>
          <p:spPr>
            <a:xfrm>
              <a:off x="242500" y="24365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298" name="Google Shape;298;p20"/>
            <p:cNvSpPr/>
            <p:nvPr/>
          </p:nvSpPr>
          <p:spPr>
            <a:xfrm>
              <a:off x="242500" y="26843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grpSp>
        <p:nvGrpSpPr>
          <p:cNvPr id="299" name="Google Shape;299;p20"/>
          <p:cNvGrpSpPr/>
          <p:nvPr/>
        </p:nvGrpSpPr>
        <p:grpSpPr>
          <a:xfrm>
            <a:off x="1954918" y="1444675"/>
            <a:ext cx="274468" cy="560232"/>
            <a:chOff x="242500" y="1940900"/>
            <a:chExt cx="425400" cy="1261500"/>
          </a:xfrm>
        </p:grpSpPr>
        <p:sp>
          <p:nvSpPr>
            <p:cNvPr id="300" name="Google Shape;300;p20"/>
            <p:cNvSpPr/>
            <p:nvPr/>
          </p:nvSpPr>
          <p:spPr>
            <a:xfrm>
              <a:off x="242500" y="1940900"/>
              <a:ext cx="425400" cy="12615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01" name="Google Shape;301;p20"/>
            <p:cNvSpPr/>
            <p:nvPr/>
          </p:nvSpPr>
          <p:spPr>
            <a:xfrm>
              <a:off x="242500" y="19409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02" name="Google Shape;302;p20"/>
            <p:cNvSpPr/>
            <p:nvPr/>
          </p:nvSpPr>
          <p:spPr>
            <a:xfrm>
              <a:off x="242500" y="21887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03" name="Google Shape;303;p20"/>
            <p:cNvSpPr/>
            <p:nvPr/>
          </p:nvSpPr>
          <p:spPr>
            <a:xfrm>
              <a:off x="242500" y="24365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04" name="Google Shape;304;p20"/>
            <p:cNvSpPr/>
            <p:nvPr/>
          </p:nvSpPr>
          <p:spPr>
            <a:xfrm>
              <a:off x="242500" y="2684300"/>
              <a:ext cx="425400" cy="247800"/>
            </a:xfrm>
            <a:prstGeom prst="rect">
              <a:avLst/>
            </a:prstGeom>
            <a:solidFill>
              <a:srgbClr val="3D85C6"/>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sp>
        <p:nvSpPr>
          <p:cNvPr id="305" name="Google Shape;305;p20"/>
          <p:cNvSpPr txBox="1"/>
          <p:nvPr/>
        </p:nvSpPr>
        <p:spPr>
          <a:xfrm>
            <a:off x="975475" y="1545929"/>
            <a:ext cx="2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L</a:t>
            </a:r>
            <a:endParaRPr sz="1800">
              <a:solidFill>
                <a:schemeClr val="dk2"/>
              </a:solidFill>
              <a:latin typeface="Helvetica Neue"/>
              <a:ea typeface="Helvetica Neue"/>
              <a:cs typeface="Helvetica Neue"/>
              <a:sym typeface="Helvetica Neue"/>
            </a:endParaRPr>
          </a:p>
        </p:txBody>
      </p:sp>
      <p:sp>
        <p:nvSpPr>
          <p:cNvPr id="306" name="Google Shape;306;p20"/>
          <p:cNvSpPr txBox="1"/>
          <p:nvPr/>
        </p:nvSpPr>
        <p:spPr>
          <a:xfrm>
            <a:off x="1704741" y="1990553"/>
            <a:ext cx="2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E</a:t>
            </a:r>
            <a:endParaRPr sz="1800">
              <a:solidFill>
                <a:schemeClr val="dk2"/>
              </a:solidFill>
              <a:latin typeface="Helvetica Neue"/>
              <a:ea typeface="Helvetica Neue"/>
              <a:cs typeface="Helvetica Neue"/>
              <a:sym typeface="Helvetica Neue"/>
            </a:endParaRPr>
          </a:p>
        </p:txBody>
      </p:sp>
      <p:cxnSp>
        <p:nvCxnSpPr>
          <p:cNvPr id="307" name="Google Shape;307;p20"/>
          <p:cNvCxnSpPr/>
          <p:nvPr/>
        </p:nvCxnSpPr>
        <p:spPr>
          <a:xfrm>
            <a:off x="3299550" y="1735900"/>
            <a:ext cx="1019700" cy="425700"/>
          </a:xfrm>
          <a:prstGeom prst="curved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would you ever use this?</a:t>
            </a:r>
            <a:endParaRPr/>
          </a:p>
        </p:txBody>
      </p:sp>
      <p:sp>
        <p:nvSpPr>
          <p:cNvPr id="313" name="Google Shape;313;p21"/>
          <p:cNvSpPr txBox="1"/>
          <p:nvPr>
            <p:ph idx="1" type="body"/>
          </p:nvPr>
        </p:nvSpPr>
        <p:spPr>
          <a:xfrm>
            <a:off x="311700" y="1152475"/>
            <a:ext cx="49593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Allows for structure prediction without the need for an MSA</a:t>
            </a:r>
            <a:endParaRPr/>
          </a:p>
          <a:p>
            <a:pPr indent="-310832" lvl="1" marL="914400" rtl="0" algn="l">
              <a:spcBef>
                <a:spcPts val="0"/>
              </a:spcBef>
              <a:spcAft>
                <a:spcPts val="0"/>
              </a:spcAft>
              <a:buSzPct val="100000"/>
              <a:buChar char="-"/>
            </a:pPr>
            <a:r>
              <a:rPr lang="en"/>
              <a:t>Up to 60x faster with default AF2 MSA generation, albeit with less accuracy</a:t>
            </a:r>
            <a:endParaRPr/>
          </a:p>
          <a:p>
            <a:pPr indent="-334327" lvl="0" marL="457200" rtl="0" algn="l">
              <a:spcBef>
                <a:spcPts val="0"/>
              </a:spcBef>
              <a:spcAft>
                <a:spcPts val="0"/>
              </a:spcAft>
              <a:buSzPct val="100000"/>
              <a:buChar char="-"/>
            </a:pPr>
            <a:r>
              <a:rPr lang="en"/>
              <a:t>If you want to run inference on many many sequences, the speed up could be useful</a:t>
            </a:r>
            <a:endParaRPr/>
          </a:p>
          <a:p>
            <a:pPr indent="-334327" lvl="0" marL="457200" rtl="0" algn="l">
              <a:spcBef>
                <a:spcPts val="0"/>
              </a:spcBef>
              <a:spcAft>
                <a:spcPts val="0"/>
              </a:spcAft>
              <a:buSzPct val="100000"/>
              <a:buChar char="-"/>
            </a:pPr>
            <a:r>
              <a:rPr lang="en"/>
              <a:t>Structure prediction for proteins that do not have strong MSAs </a:t>
            </a:r>
            <a:endParaRPr/>
          </a:p>
          <a:p>
            <a:pPr indent="-310832" lvl="1" marL="914400" rtl="0" algn="l">
              <a:spcBef>
                <a:spcPts val="0"/>
              </a:spcBef>
              <a:spcAft>
                <a:spcPts val="0"/>
              </a:spcAft>
              <a:buSzPct val="100000"/>
              <a:buChar char="-"/>
            </a:pPr>
            <a:r>
              <a:rPr lang="en"/>
              <a:t>Many designed proteins generated from deep learning models have very low sequence similarity to natural sequences </a:t>
            </a:r>
            <a:endParaRPr/>
          </a:p>
          <a:p>
            <a:pPr indent="-334327" lvl="0" marL="457200" rtl="0" algn="l">
              <a:spcBef>
                <a:spcPts val="0"/>
              </a:spcBef>
              <a:spcAft>
                <a:spcPts val="0"/>
              </a:spcAft>
              <a:buSzPct val="100000"/>
              <a:buChar char="-"/>
            </a:pPr>
            <a:r>
              <a:rPr lang="en"/>
              <a:t>For most applications, using alphafold2 will be your best bet</a:t>
            </a:r>
            <a:endParaRPr/>
          </a:p>
        </p:txBody>
      </p:sp>
      <p:sp>
        <p:nvSpPr>
          <p:cNvPr id="314" name="Google Shape;31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21"/>
          <p:cNvPicPr preferRelativeResize="0"/>
          <p:nvPr/>
        </p:nvPicPr>
        <p:blipFill>
          <a:blip r:embed="rId3">
            <a:alphaModFix/>
          </a:blip>
          <a:stretch>
            <a:fillRect/>
          </a:stretch>
        </p:blipFill>
        <p:spPr>
          <a:xfrm>
            <a:off x="5737375" y="1228375"/>
            <a:ext cx="1830461" cy="2686751"/>
          </a:xfrm>
          <a:prstGeom prst="rect">
            <a:avLst/>
          </a:prstGeom>
          <a:noFill/>
          <a:ln>
            <a:noFill/>
          </a:ln>
        </p:spPr>
      </p:pic>
      <p:sp>
        <p:nvSpPr>
          <p:cNvPr id="316" name="Google Shape;316;p21"/>
          <p:cNvSpPr txBox="1"/>
          <p:nvPr/>
        </p:nvSpPr>
        <p:spPr>
          <a:xfrm>
            <a:off x="7733995" y="1672705"/>
            <a:ext cx="141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CAMEO</a:t>
            </a:r>
            <a:endParaRPr sz="1800">
              <a:solidFill>
                <a:schemeClr val="dk2"/>
              </a:solidFill>
              <a:latin typeface="Helvetica Neue"/>
              <a:ea typeface="Helvetica Neue"/>
              <a:cs typeface="Helvetica Neue"/>
              <a:sym typeface="Helvetica Neue"/>
            </a:endParaRPr>
          </a:p>
        </p:txBody>
      </p:sp>
      <p:sp>
        <p:nvSpPr>
          <p:cNvPr id="317" name="Google Shape;317;p21"/>
          <p:cNvSpPr txBox="1"/>
          <p:nvPr/>
        </p:nvSpPr>
        <p:spPr>
          <a:xfrm>
            <a:off x="7733995" y="2912792"/>
            <a:ext cx="141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CASP14</a:t>
            </a:r>
            <a:endParaRPr sz="1800">
              <a:solidFill>
                <a:schemeClr val="dk2"/>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